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Lst>
  <p:notesMasterIdLst>
    <p:notesMasterId r:id="rId267"/>
  </p:notesMasterIdLst>
  <p:handoutMasterIdLst>
    <p:handoutMasterId r:id="rId268"/>
  </p:handoutMasterIdLst>
  <p:sldIdLst>
    <p:sldId id="316" r:id="rId5"/>
    <p:sldId id="1718" r:id="rId6"/>
    <p:sldId id="1646" r:id="rId7"/>
    <p:sldId id="1644" r:id="rId8"/>
    <p:sldId id="1649" r:id="rId9"/>
    <p:sldId id="1645" r:id="rId10"/>
    <p:sldId id="1648" r:id="rId11"/>
    <p:sldId id="1650" r:id="rId12"/>
    <p:sldId id="1651" r:id="rId13"/>
    <p:sldId id="1647" r:id="rId14"/>
    <p:sldId id="1652" r:id="rId15"/>
    <p:sldId id="1621" r:id="rId16"/>
    <p:sldId id="1642" r:id="rId17"/>
    <p:sldId id="1643" r:id="rId18"/>
    <p:sldId id="1622" r:id="rId19"/>
    <p:sldId id="1623" r:id="rId20"/>
    <p:sldId id="1624" r:id="rId21"/>
    <p:sldId id="1625" r:id="rId22"/>
    <p:sldId id="1628" r:id="rId23"/>
    <p:sldId id="1626" r:id="rId24"/>
    <p:sldId id="1627" r:id="rId25"/>
    <p:sldId id="1629" r:id="rId26"/>
    <p:sldId id="1630" r:id="rId27"/>
    <p:sldId id="1653" r:id="rId28"/>
    <p:sldId id="1654" r:id="rId29"/>
    <p:sldId id="1631" r:id="rId30"/>
    <p:sldId id="1632" r:id="rId31"/>
    <p:sldId id="1633" r:id="rId32"/>
    <p:sldId id="1634" r:id="rId33"/>
    <p:sldId id="1635" r:id="rId34"/>
    <p:sldId id="1636" r:id="rId35"/>
    <p:sldId id="1637" r:id="rId36"/>
    <p:sldId id="1638" r:id="rId37"/>
    <p:sldId id="1639" r:id="rId38"/>
    <p:sldId id="1640" r:id="rId39"/>
    <p:sldId id="1641" r:id="rId40"/>
    <p:sldId id="1656" r:id="rId41"/>
    <p:sldId id="1655" r:id="rId42"/>
    <p:sldId id="1657" r:id="rId43"/>
    <p:sldId id="1665" r:id="rId44"/>
    <p:sldId id="1664" r:id="rId45"/>
    <p:sldId id="1658" r:id="rId46"/>
    <p:sldId id="1659" r:id="rId47"/>
    <p:sldId id="1660" r:id="rId48"/>
    <p:sldId id="1661" r:id="rId49"/>
    <p:sldId id="1662" r:id="rId50"/>
    <p:sldId id="1663" r:id="rId51"/>
    <p:sldId id="1666" r:id="rId52"/>
    <p:sldId id="1667" r:id="rId53"/>
    <p:sldId id="1668" r:id="rId54"/>
    <p:sldId id="1669" r:id="rId55"/>
    <p:sldId id="1670" r:id="rId56"/>
    <p:sldId id="1671" r:id="rId57"/>
    <p:sldId id="1672" r:id="rId58"/>
    <p:sldId id="1673" r:id="rId59"/>
    <p:sldId id="1674" r:id="rId60"/>
    <p:sldId id="1675" r:id="rId61"/>
    <p:sldId id="1620" r:id="rId62"/>
    <p:sldId id="1676" r:id="rId63"/>
    <p:sldId id="1677" r:id="rId64"/>
    <p:sldId id="1678" r:id="rId65"/>
    <p:sldId id="1679" r:id="rId66"/>
    <p:sldId id="1680" r:id="rId67"/>
    <p:sldId id="1681" r:id="rId68"/>
    <p:sldId id="1682" r:id="rId69"/>
    <p:sldId id="1469" r:id="rId70"/>
    <p:sldId id="1470" r:id="rId71"/>
    <p:sldId id="1236" r:id="rId72"/>
    <p:sldId id="1237" r:id="rId73"/>
    <p:sldId id="1471" r:id="rId74"/>
    <p:sldId id="1472" r:id="rId75"/>
    <p:sldId id="1473" r:id="rId76"/>
    <p:sldId id="1474" r:id="rId77"/>
    <p:sldId id="1475" r:id="rId78"/>
    <p:sldId id="1476" r:id="rId79"/>
    <p:sldId id="1477" r:id="rId80"/>
    <p:sldId id="1478" r:id="rId81"/>
    <p:sldId id="1479" r:id="rId82"/>
    <p:sldId id="1480" r:id="rId83"/>
    <p:sldId id="1683" r:id="rId84"/>
    <p:sldId id="1684" r:id="rId85"/>
    <p:sldId id="1685" r:id="rId86"/>
    <p:sldId id="1686" r:id="rId87"/>
    <p:sldId id="1687" r:id="rId88"/>
    <p:sldId id="1688" r:id="rId89"/>
    <p:sldId id="1689" r:id="rId90"/>
    <p:sldId id="1690" r:id="rId91"/>
    <p:sldId id="1691" r:id="rId92"/>
    <p:sldId id="1692" r:id="rId93"/>
    <p:sldId id="1482" r:id="rId94"/>
    <p:sldId id="1483" r:id="rId95"/>
    <p:sldId id="1484" r:id="rId96"/>
    <p:sldId id="1485" r:id="rId97"/>
    <p:sldId id="1693" r:id="rId98"/>
    <p:sldId id="1694" r:id="rId99"/>
    <p:sldId id="1695" r:id="rId100"/>
    <p:sldId id="1696" r:id="rId101"/>
    <p:sldId id="1697" r:id="rId102"/>
    <p:sldId id="1719" r:id="rId103"/>
    <p:sldId id="1720" r:id="rId104"/>
    <p:sldId id="1721" r:id="rId105"/>
    <p:sldId id="1722" r:id="rId106"/>
    <p:sldId id="1698" r:id="rId107"/>
    <p:sldId id="1699" r:id="rId108"/>
    <p:sldId id="1700" r:id="rId109"/>
    <p:sldId id="1745" r:id="rId110"/>
    <p:sldId id="1746" r:id="rId111"/>
    <p:sldId id="1729" r:id="rId112"/>
    <p:sldId id="1730" r:id="rId113"/>
    <p:sldId id="1731" r:id="rId114"/>
    <p:sldId id="1732" r:id="rId115"/>
    <p:sldId id="1733" r:id="rId116"/>
    <p:sldId id="1734" r:id="rId117"/>
    <p:sldId id="1735" r:id="rId118"/>
    <p:sldId id="1736" r:id="rId119"/>
    <p:sldId id="1737" r:id="rId120"/>
    <p:sldId id="1738" r:id="rId121"/>
    <p:sldId id="1739" r:id="rId122"/>
    <p:sldId id="1740" r:id="rId123"/>
    <p:sldId id="1741" r:id="rId124"/>
    <p:sldId id="1742" r:id="rId125"/>
    <p:sldId id="1743" r:id="rId126"/>
    <p:sldId id="1744" r:id="rId127"/>
    <p:sldId id="1747" r:id="rId128"/>
    <p:sldId id="1723" r:id="rId129"/>
    <p:sldId id="1724" r:id="rId130"/>
    <p:sldId id="1725" r:id="rId131"/>
    <p:sldId id="1726" r:id="rId132"/>
    <p:sldId id="1727" r:id="rId133"/>
    <p:sldId id="1701" r:id="rId134"/>
    <p:sldId id="1702" r:id="rId135"/>
    <p:sldId id="1501" r:id="rId136"/>
    <p:sldId id="1502" r:id="rId137"/>
    <p:sldId id="1503" r:id="rId138"/>
    <p:sldId id="1748" r:id="rId139"/>
    <p:sldId id="1504" r:id="rId140"/>
    <p:sldId id="1505" r:id="rId141"/>
    <p:sldId id="1506" r:id="rId142"/>
    <p:sldId id="1507" r:id="rId143"/>
    <p:sldId id="1508" r:id="rId144"/>
    <p:sldId id="1703" r:id="rId145"/>
    <p:sldId id="1704" r:id="rId146"/>
    <p:sldId id="1705" r:id="rId147"/>
    <p:sldId id="1706" r:id="rId148"/>
    <p:sldId id="1707" r:id="rId149"/>
    <p:sldId id="1708" r:id="rId150"/>
    <p:sldId id="1709" r:id="rId151"/>
    <p:sldId id="1710" r:id="rId152"/>
    <p:sldId id="1711" r:id="rId153"/>
    <p:sldId id="1712" r:id="rId154"/>
    <p:sldId id="1713" r:id="rId155"/>
    <p:sldId id="1714" r:id="rId156"/>
    <p:sldId id="1715" r:id="rId157"/>
    <p:sldId id="1716" r:id="rId158"/>
    <p:sldId id="1717" r:id="rId159"/>
    <p:sldId id="1530" r:id="rId160"/>
    <p:sldId id="1759" r:id="rId161"/>
    <p:sldId id="1760" r:id="rId162"/>
    <p:sldId id="1749" r:id="rId163"/>
    <p:sldId id="1486" r:id="rId164"/>
    <p:sldId id="1750" r:id="rId165"/>
    <p:sldId id="1751" r:id="rId166"/>
    <p:sldId id="1752" r:id="rId167"/>
    <p:sldId id="1753" r:id="rId168"/>
    <p:sldId id="1488" r:id="rId169"/>
    <p:sldId id="1754" r:id="rId170"/>
    <p:sldId id="1755" r:id="rId171"/>
    <p:sldId id="1756" r:id="rId172"/>
    <p:sldId id="1757" r:id="rId173"/>
    <p:sldId id="1758" r:id="rId174"/>
    <p:sldId id="1516" r:id="rId175"/>
    <p:sldId id="1517" r:id="rId176"/>
    <p:sldId id="1509" r:id="rId177"/>
    <p:sldId id="1510" r:id="rId178"/>
    <p:sldId id="1528" r:id="rId179"/>
    <p:sldId id="1529" r:id="rId180"/>
    <p:sldId id="1511" r:id="rId181"/>
    <p:sldId id="1512" r:id="rId182"/>
    <p:sldId id="1513" r:id="rId183"/>
    <p:sldId id="1489" r:id="rId184"/>
    <p:sldId id="1518" r:id="rId185"/>
    <p:sldId id="1519" r:id="rId186"/>
    <p:sldId id="1520" r:id="rId187"/>
    <p:sldId id="1521" r:id="rId188"/>
    <p:sldId id="1522" r:id="rId189"/>
    <p:sldId id="1523" r:id="rId190"/>
    <p:sldId id="1524" r:id="rId191"/>
    <p:sldId id="1525" r:id="rId192"/>
    <p:sldId id="1526" r:id="rId193"/>
    <p:sldId id="1527" r:id="rId194"/>
    <p:sldId id="1490" r:id="rId195"/>
    <p:sldId id="1491" r:id="rId196"/>
    <p:sldId id="1761" r:id="rId197"/>
    <p:sldId id="1499" r:id="rId198"/>
    <p:sldId id="1762" r:id="rId199"/>
    <p:sldId id="1763" r:id="rId200"/>
    <p:sldId id="1764" r:id="rId201"/>
    <p:sldId id="1773" r:id="rId202"/>
    <p:sldId id="1765" r:id="rId203"/>
    <p:sldId id="1766" r:id="rId204"/>
    <p:sldId id="1767" r:id="rId205"/>
    <p:sldId id="1768" r:id="rId206"/>
    <p:sldId id="1769" r:id="rId207"/>
    <p:sldId id="1770" r:id="rId208"/>
    <p:sldId id="1771" r:id="rId209"/>
    <p:sldId id="1772" r:id="rId210"/>
    <p:sldId id="1774" r:id="rId211"/>
    <p:sldId id="1775" r:id="rId212"/>
    <p:sldId id="1776" r:id="rId213"/>
    <p:sldId id="1777" r:id="rId214"/>
    <p:sldId id="1778" r:id="rId215"/>
    <p:sldId id="1779" r:id="rId216"/>
    <p:sldId id="1780" r:id="rId217"/>
    <p:sldId id="1781" r:id="rId218"/>
    <p:sldId id="1782" r:id="rId219"/>
    <p:sldId id="1783" r:id="rId220"/>
    <p:sldId id="1784" r:id="rId221"/>
    <p:sldId id="1785" r:id="rId222"/>
    <p:sldId id="1786" r:id="rId223"/>
    <p:sldId id="1787" r:id="rId224"/>
    <p:sldId id="1788" r:id="rId225"/>
    <p:sldId id="1789" r:id="rId226"/>
    <p:sldId id="1813" r:id="rId227"/>
    <p:sldId id="1790" r:id="rId228"/>
    <p:sldId id="1791" r:id="rId229"/>
    <p:sldId id="1795" r:id="rId230"/>
    <p:sldId id="1792" r:id="rId231"/>
    <p:sldId id="1793" r:id="rId232"/>
    <p:sldId id="1794" r:id="rId233"/>
    <p:sldId id="1806" r:id="rId234"/>
    <p:sldId id="1805" r:id="rId235"/>
    <p:sldId id="1804" r:id="rId236"/>
    <p:sldId id="1807" r:id="rId237"/>
    <p:sldId id="1809" r:id="rId238"/>
    <p:sldId id="1808" r:id="rId239"/>
    <p:sldId id="1810" r:id="rId240"/>
    <p:sldId id="1814" r:id="rId241"/>
    <p:sldId id="1815" r:id="rId242"/>
    <p:sldId id="1816" r:id="rId243"/>
    <p:sldId id="1817" r:id="rId244"/>
    <p:sldId id="1818" r:id="rId245"/>
    <p:sldId id="1819" r:id="rId246"/>
    <p:sldId id="1820" r:id="rId247"/>
    <p:sldId id="1821" r:id="rId248"/>
    <p:sldId id="1822" r:id="rId249"/>
    <p:sldId id="1811" r:id="rId250"/>
    <p:sldId id="1812" r:id="rId251"/>
    <p:sldId id="1495" r:id="rId252"/>
    <p:sldId id="1496" r:id="rId253"/>
    <p:sldId id="1239" r:id="rId254"/>
    <p:sldId id="1240" r:id="rId255"/>
    <p:sldId id="1796" r:id="rId256"/>
    <p:sldId id="1797" r:id="rId257"/>
    <p:sldId id="1798" r:id="rId258"/>
    <p:sldId id="1800" r:id="rId259"/>
    <p:sldId id="1801" r:id="rId260"/>
    <p:sldId id="1799" r:id="rId261"/>
    <p:sldId id="1802" r:id="rId262"/>
    <p:sldId id="1803" r:id="rId263"/>
    <p:sldId id="951" r:id="rId264"/>
    <p:sldId id="1531" r:id="rId265"/>
    <p:sldId id="339" r:id="rId266"/>
  </p:sldIdLst>
  <p:sldSz cx="9144000" cy="6858000" type="screen4x3"/>
  <p:notesSz cx="6858000" cy="9144000"/>
  <p:custDataLst>
    <p:tags r:id="rId269"/>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BE00998-1CE7-4748-8172-954A264C6CF1}">
          <p14:sldIdLst>
            <p14:sldId id="316"/>
            <p14:sldId id="1718"/>
          </p14:sldIdLst>
        </p14:section>
        <p14:section name="Untitled Section" id="{69352B41-44E2-4D7F-A1EF-71FC49AB1BC6}">
          <p14:sldIdLst>
            <p14:sldId id="1646"/>
            <p14:sldId id="1644"/>
            <p14:sldId id="1649"/>
            <p14:sldId id="1645"/>
            <p14:sldId id="1648"/>
            <p14:sldId id="1650"/>
            <p14:sldId id="1651"/>
            <p14:sldId id="1647"/>
            <p14:sldId id="1652"/>
            <p14:sldId id="1621"/>
            <p14:sldId id="1642"/>
            <p14:sldId id="1643"/>
            <p14:sldId id="1622"/>
            <p14:sldId id="1623"/>
            <p14:sldId id="1624"/>
            <p14:sldId id="1625"/>
            <p14:sldId id="1628"/>
            <p14:sldId id="1626"/>
            <p14:sldId id="1627"/>
            <p14:sldId id="1629"/>
            <p14:sldId id="1630"/>
            <p14:sldId id="1653"/>
            <p14:sldId id="1654"/>
            <p14:sldId id="1631"/>
            <p14:sldId id="1632"/>
            <p14:sldId id="1633"/>
            <p14:sldId id="1634"/>
            <p14:sldId id="1635"/>
            <p14:sldId id="1636"/>
            <p14:sldId id="1637"/>
            <p14:sldId id="1638"/>
            <p14:sldId id="1639"/>
            <p14:sldId id="1640"/>
            <p14:sldId id="1641"/>
            <p14:sldId id="1656"/>
            <p14:sldId id="1655"/>
            <p14:sldId id="1657"/>
            <p14:sldId id="1665"/>
            <p14:sldId id="1664"/>
            <p14:sldId id="1658"/>
            <p14:sldId id="1659"/>
            <p14:sldId id="1660"/>
            <p14:sldId id="1661"/>
            <p14:sldId id="1662"/>
            <p14:sldId id="1663"/>
            <p14:sldId id="1666"/>
            <p14:sldId id="1667"/>
            <p14:sldId id="1668"/>
            <p14:sldId id="1669"/>
            <p14:sldId id="1670"/>
            <p14:sldId id="1671"/>
            <p14:sldId id="1672"/>
            <p14:sldId id="1673"/>
            <p14:sldId id="1674"/>
            <p14:sldId id="1675"/>
            <p14:sldId id="1620"/>
            <p14:sldId id="1676"/>
            <p14:sldId id="1677"/>
            <p14:sldId id="1678"/>
            <p14:sldId id="1679"/>
            <p14:sldId id="1680"/>
            <p14:sldId id="1681"/>
            <p14:sldId id="1682"/>
            <p14:sldId id="1469"/>
            <p14:sldId id="1470"/>
            <p14:sldId id="1236"/>
            <p14:sldId id="1237"/>
            <p14:sldId id="1471"/>
            <p14:sldId id="1472"/>
            <p14:sldId id="1473"/>
            <p14:sldId id="1474"/>
            <p14:sldId id="1475"/>
            <p14:sldId id="1476"/>
            <p14:sldId id="1477"/>
            <p14:sldId id="1478"/>
            <p14:sldId id="1479"/>
            <p14:sldId id="1480"/>
            <p14:sldId id="1683"/>
            <p14:sldId id="1684"/>
            <p14:sldId id="1685"/>
            <p14:sldId id="1686"/>
            <p14:sldId id="1687"/>
            <p14:sldId id="1688"/>
            <p14:sldId id="1689"/>
            <p14:sldId id="1690"/>
            <p14:sldId id="1691"/>
            <p14:sldId id="1692"/>
            <p14:sldId id="1482"/>
            <p14:sldId id="1483"/>
            <p14:sldId id="1484"/>
            <p14:sldId id="1485"/>
            <p14:sldId id="1693"/>
            <p14:sldId id="1694"/>
            <p14:sldId id="1695"/>
            <p14:sldId id="1696"/>
            <p14:sldId id="1697"/>
            <p14:sldId id="1719"/>
            <p14:sldId id="1720"/>
            <p14:sldId id="1721"/>
            <p14:sldId id="1722"/>
            <p14:sldId id="1698"/>
            <p14:sldId id="1699"/>
            <p14:sldId id="1700"/>
            <p14:sldId id="1745"/>
            <p14:sldId id="1746"/>
            <p14:sldId id="1729"/>
            <p14:sldId id="1730"/>
            <p14:sldId id="1731"/>
            <p14:sldId id="1732"/>
            <p14:sldId id="1733"/>
            <p14:sldId id="1734"/>
            <p14:sldId id="1735"/>
            <p14:sldId id="1736"/>
            <p14:sldId id="1737"/>
            <p14:sldId id="1738"/>
            <p14:sldId id="1739"/>
            <p14:sldId id="1740"/>
            <p14:sldId id="1741"/>
            <p14:sldId id="1742"/>
            <p14:sldId id="1743"/>
            <p14:sldId id="1744"/>
            <p14:sldId id="1747"/>
            <p14:sldId id="1723"/>
            <p14:sldId id="1724"/>
            <p14:sldId id="1725"/>
            <p14:sldId id="1726"/>
            <p14:sldId id="1727"/>
            <p14:sldId id="1701"/>
            <p14:sldId id="1702"/>
            <p14:sldId id="1501"/>
            <p14:sldId id="1502"/>
            <p14:sldId id="1503"/>
            <p14:sldId id="1748"/>
            <p14:sldId id="1504"/>
            <p14:sldId id="1505"/>
            <p14:sldId id="1506"/>
            <p14:sldId id="1507"/>
            <p14:sldId id="1508"/>
            <p14:sldId id="1703"/>
            <p14:sldId id="1704"/>
            <p14:sldId id="1705"/>
            <p14:sldId id="1706"/>
            <p14:sldId id="1707"/>
            <p14:sldId id="1708"/>
            <p14:sldId id="1709"/>
            <p14:sldId id="1710"/>
            <p14:sldId id="1711"/>
            <p14:sldId id="1712"/>
            <p14:sldId id="1713"/>
            <p14:sldId id="1714"/>
            <p14:sldId id="1715"/>
            <p14:sldId id="1716"/>
            <p14:sldId id="1717"/>
            <p14:sldId id="1530"/>
            <p14:sldId id="1759"/>
            <p14:sldId id="1760"/>
            <p14:sldId id="1749"/>
            <p14:sldId id="1486"/>
            <p14:sldId id="1750"/>
            <p14:sldId id="1751"/>
            <p14:sldId id="1752"/>
            <p14:sldId id="1753"/>
            <p14:sldId id="1488"/>
            <p14:sldId id="1754"/>
            <p14:sldId id="1755"/>
            <p14:sldId id="1756"/>
            <p14:sldId id="1757"/>
            <p14:sldId id="1758"/>
            <p14:sldId id="1516"/>
            <p14:sldId id="1517"/>
            <p14:sldId id="1509"/>
            <p14:sldId id="1510"/>
            <p14:sldId id="1528"/>
            <p14:sldId id="1529"/>
            <p14:sldId id="1511"/>
            <p14:sldId id="1512"/>
            <p14:sldId id="1513"/>
            <p14:sldId id="1489"/>
            <p14:sldId id="1518"/>
            <p14:sldId id="1519"/>
            <p14:sldId id="1520"/>
            <p14:sldId id="1521"/>
            <p14:sldId id="1522"/>
            <p14:sldId id="1523"/>
            <p14:sldId id="1524"/>
            <p14:sldId id="1525"/>
            <p14:sldId id="1526"/>
            <p14:sldId id="1527"/>
            <p14:sldId id="1490"/>
            <p14:sldId id="1491"/>
            <p14:sldId id="1761"/>
            <p14:sldId id="1499"/>
            <p14:sldId id="1762"/>
            <p14:sldId id="1763"/>
            <p14:sldId id="1764"/>
            <p14:sldId id="1773"/>
            <p14:sldId id="1765"/>
            <p14:sldId id="1766"/>
            <p14:sldId id="1767"/>
            <p14:sldId id="1768"/>
            <p14:sldId id="1769"/>
            <p14:sldId id="1770"/>
            <p14:sldId id="1771"/>
            <p14:sldId id="1772"/>
            <p14:sldId id="1774"/>
            <p14:sldId id="1775"/>
            <p14:sldId id="1776"/>
            <p14:sldId id="1777"/>
            <p14:sldId id="1778"/>
            <p14:sldId id="1779"/>
            <p14:sldId id="1780"/>
            <p14:sldId id="1781"/>
            <p14:sldId id="1782"/>
            <p14:sldId id="1783"/>
            <p14:sldId id="1784"/>
            <p14:sldId id="1785"/>
            <p14:sldId id="1786"/>
            <p14:sldId id="1787"/>
            <p14:sldId id="1788"/>
            <p14:sldId id="1789"/>
            <p14:sldId id="1813"/>
            <p14:sldId id="1790"/>
            <p14:sldId id="1791"/>
            <p14:sldId id="1795"/>
            <p14:sldId id="1792"/>
            <p14:sldId id="1793"/>
            <p14:sldId id="1794"/>
            <p14:sldId id="1806"/>
            <p14:sldId id="1805"/>
            <p14:sldId id="1804"/>
            <p14:sldId id="1807"/>
            <p14:sldId id="1809"/>
            <p14:sldId id="1808"/>
            <p14:sldId id="1810"/>
            <p14:sldId id="1814"/>
            <p14:sldId id="1815"/>
            <p14:sldId id="1816"/>
            <p14:sldId id="1817"/>
            <p14:sldId id="1818"/>
            <p14:sldId id="1819"/>
            <p14:sldId id="1820"/>
            <p14:sldId id="1821"/>
            <p14:sldId id="1822"/>
            <p14:sldId id="1811"/>
            <p14:sldId id="1812"/>
            <p14:sldId id="1495"/>
            <p14:sldId id="1496"/>
            <p14:sldId id="1239"/>
            <p14:sldId id="1240"/>
            <p14:sldId id="1796"/>
            <p14:sldId id="1797"/>
            <p14:sldId id="1798"/>
            <p14:sldId id="1800"/>
            <p14:sldId id="1801"/>
            <p14:sldId id="1799"/>
            <p14:sldId id="1802"/>
            <p14:sldId id="1803"/>
            <p14:sldId id="951"/>
            <p14:sldId id="1531"/>
            <p14:sldId id="339"/>
          </p14:sldIdLst>
        </p14:section>
      </p14:sectionLst>
    </p:ext>
    <p:ext uri="{EFAFB233-063F-42B5-8137-9DF3F51BA10A}">
      <p15:sldGuideLst xmlns:p15="http://schemas.microsoft.com/office/powerpoint/2012/main">
        <p15:guide id="1" orient="horz" pos="5">
          <p15:clr>
            <a:srgbClr val="A4A3A4"/>
          </p15:clr>
        </p15:guide>
        <p15:guide id="2" orient="horz" pos="4043">
          <p15:clr>
            <a:srgbClr val="A4A3A4"/>
          </p15:clr>
        </p15:guide>
        <p15:guide id="3" orient="horz" pos="2387">
          <p15:clr>
            <a:srgbClr val="A4A3A4"/>
          </p15:clr>
        </p15:guide>
        <p15:guide id="4" orient="horz" pos="4233">
          <p15:clr>
            <a:srgbClr val="A4A3A4"/>
          </p15:clr>
        </p15:guide>
        <p15:guide id="5" orient="horz" pos="924">
          <p15:clr>
            <a:srgbClr val="A4A3A4"/>
          </p15:clr>
        </p15:guide>
        <p15:guide id="6" orient="horz" pos="736">
          <p15:clr>
            <a:srgbClr val="A4A3A4"/>
          </p15:clr>
        </p15:guide>
        <p15:guide id="7" orient="horz" pos="2882">
          <p15:clr>
            <a:srgbClr val="A4A3A4"/>
          </p15:clr>
        </p15:guide>
        <p15:guide id="8" orient="horz" pos="560">
          <p15:clr>
            <a:srgbClr val="A4A3A4"/>
          </p15:clr>
        </p15:guide>
        <p15:guide id="9" pos="2880">
          <p15:clr>
            <a:srgbClr val="A4A3A4"/>
          </p15:clr>
        </p15:guide>
        <p15:guide id="10" pos="280">
          <p15:clr>
            <a:srgbClr val="A4A3A4"/>
          </p15:clr>
        </p15:guide>
        <p15:guide id="11" pos="5501">
          <p15:clr>
            <a:srgbClr val="A4A3A4"/>
          </p15:clr>
        </p15:guide>
        <p15:guide id="12" pos="2824">
          <p15:clr>
            <a:srgbClr val="A4A3A4"/>
          </p15:clr>
        </p15:guide>
        <p15:guide id="13" pos="2936">
          <p15:clr>
            <a:srgbClr val="A4A3A4"/>
          </p15:clr>
        </p15:guide>
        <p15:guide id="14" pos="4172">
          <p15:clr>
            <a:srgbClr val="A4A3A4"/>
          </p15:clr>
        </p15:guide>
        <p15:guide id="15" pos="1585">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ndyJ" initials="JB"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000000"/>
    <a:srgbClr val="992222"/>
    <a:srgbClr val="00BBEE"/>
    <a:srgbClr val="7F7F7F"/>
    <a:srgbClr val="666666"/>
    <a:srgbClr val="EDCAED"/>
    <a:srgbClr val="C85FC8"/>
    <a:srgbClr val="722772"/>
    <a:srgbClr val="869E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301B821-A1FF-4177-AEE7-76D212191A0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122" autoAdjust="0"/>
    <p:restoredTop sz="95033" autoAdjust="0"/>
  </p:normalViewPr>
  <p:slideViewPr>
    <p:cSldViewPr snapToObjects="1" showGuides="1">
      <p:cViewPr varScale="1">
        <p:scale>
          <a:sx n="66" d="100"/>
          <a:sy n="66" d="100"/>
        </p:scale>
        <p:origin x="1144" y="272"/>
      </p:cViewPr>
      <p:guideLst>
        <p:guide orient="horz" pos="5"/>
        <p:guide orient="horz" pos="4043"/>
        <p:guide orient="horz" pos="2387"/>
        <p:guide orient="horz" pos="4233"/>
        <p:guide orient="horz" pos="924"/>
        <p:guide orient="horz" pos="736"/>
        <p:guide orient="horz" pos="2882"/>
        <p:guide orient="horz" pos="560"/>
        <p:guide pos="2880"/>
        <p:guide pos="280"/>
        <p:guide pos="5501"/>
        <p:guide pos="2824"/>
        <p:guide pos="2936"/>
        <p:guide pos="4172"/>
        <p:guide pos="1585"/>
      </p:guideLst>
    </p:cSldViewPr>
  </p:slideViewPr>
  <p:notesTextViewPr>
    <p:cViewPr>
      <p:scale>
        <a:sx n="1" d="1"/>
        <a:sy n="1" d="1"/>
      </p:scale>
      <p:origin x="0" y="0"/>
    </p:cViewPr>
  </p:notesTextViewPr>
  <p:sorterViewPr>
    <p:cViewPr>
      <p:scale>
        <a:sx n="100" d="100"/>
        <a:sy n="100" d="100"/>
      </p:scale>
      <p:origin x="0" y="-30664"/>
    </p:cViewPr>
  </p:sorterViewPr>
  <p:notesViewPr>
    <p:cSldViewPr snapToObjects="1" showGuides="1">
      <p:cViewPr varScale="1">
        <p:scale>
          <a:sx n="67" d="100"/>
          <a:sy n="67" d="100"/>
        </p:scale>
        <p:origin x="-2796"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63" Type="http://schemas.openxmlformats.org/officeDocument/2006/relationships/slide" Target="slides/slide59.xml"/><Relationship Id="rId159" Type="http://schemas.openxmlformats.org/officeDocument/2006/relationships/slide" Target="slides/slide155.xml"/><Relationship Id="rId170" Type="http://schemas.openxmlformats.org/officeDocument/2006/relationships/slide" Target="slides/slide166.xml"/><Relationship Id="rId226" Type="http://schemas.openxmlformats.org/officeDocument/2006/relationships/slide" Target="slides/slide222.xml"/><Relationship Id="rId268" Type="http://schemas.openxmlformats.org/officeDocument/2006/relationships/handoutMaster" Target="handoutMasters/handoutMaster1.xml"/><Relationship Id="rId32" Type="http://schemas.openxmlformats.org/officeDocument/2006/relationships/slide" Target="slides/slide28.xml"/><Relationship Id="rId74" Type="http://schemas.openxmlformats.org/officeDocument/2006/relationships/slide" Target="slides/slide70.xml"/><Relationship Id="rId128" Type="http://schemas.openxmlformats.org/officeDocument/2006/relationships/slide" Target="slides/slide124.xml"/><Relationship Id="rId5" Type="http://schemas.openxmlformats.org/officeDocument/2006/relationships/slide" Target="slides/slide1.xml"/><Relationship Id="rId95" Type="http://schemas.openxmlformats.org/officeDocument/2006/relationships/slide" Target="slides/slide91.xml"/><Relationship Id="rId160" Type="http://schemas.openxmlformats.org/officeDocument/2006/relationships/slide" Target="slides/slide156.xml"/><Relationship Id="rId181" Type="http://schemas.openxmlformats.org/officeDocument/2006/relationships/slide" Target="slides/slide177.xml"/><Relationship Id="rId216" Type="http://schemas.openxmlformats.org/officeDocument/2006/relationships/slide" Target="slides/slide212.xml"/><Relationship Id="rId237" Type="http://schemas.openxmlformats.org/officeDocument/2006/relationships/slide" Target="slides/slide233.xml"/><Relationship Id="rId258" Type="http://schemas.openxmlformats.org/officeDocument/2006/relationships/slide" Target="slides/slide254.xml"/><Relationship Id="rId22" Type="http://schemas.openxmlformats.org/officeDocument/2006/relationships/slide" Target="slides/slide18.xml"/><Relationship Id="rId43" Type="http://schemas.openxmlformats.org/officeDocument/2006/relationships/slide" Target="slides/slide39.xml"/><Relationship Id="rId64" Type="http://schemas.openxmlformats.org/officeDocument/2006/relationships/slide" Target="slides/slide60.xml"/><Relationship Id="rId118" Type="http://schemas.openxmlformats.org/officeDocument/2006/relationships/slide" Target="slides/slide114.xml"/><Relationship Id="rId139" Type="http://schemas.openxmlformats.org/officeDocument/2006/relationships/slide" Target="slides/slide135.xml"/><Relationship Id="rId85" Type="http://schemas.openxmlformats.org/officeDocument/2006/relationships/slide" Target="slides/slide81.xml"/><Relationship Id="rId150" Type="http://schemas.openxmlformats.org/officeDocument/2006/relationships/slide" Target="slides/slide146.xml"/><Relationship Id="rId171" Type="http://schemas.openxmlformats.org/officeDocument/2006/relationships/slide" Target="slides/slide167.xml"/><Relationship Id="rId192" Type="http://schemas.openxmlformats.org/officeDocument/2006/relationships/slide" Target="slides/slide188.xml"/><Relationship Id="rId206" Type="http://schemas.openxmlformats.org/officeDocument/2006/relationships/slide" Target="slides/slide202.xml"/><Relationship Id="rId227" Type="http://schemas.openxmlformats.org/officeDocument/2006/relationships/slide" Target="slides/slide223.xml"/><Relationship Id="rId248" Type="http://schemas.openxmlformats.org/officeDocument/2006/relationships/slide" Target="slides/slide244.xml"/><Relationship Id="rId269" Type="http://schemas.openxmlformats.org/officeDocument/2006/relationships/tags" Target="tags/tag1.xml"/><Relationship Id="rId12" Type="http://schemas.openxmlformats.org/officeDocument/2006/relationships/slide" Target="slides/slide8.xml"/><Relationship Id="rId33" Type="http://schemas.openxmlformats.org/officeDocument/2006/relationships/slide" Target="slides/slide29.xml"/><Relationship Id="rId108" Type="http://schemas.openxmlformats.org/officeDocument/2006/relationships/slide" Target="slides/slide104.xml"/><Relationship Id="rId129" Type="http://schemas.openxmlformats.org/officeDocument/2006/relationships/slide" Target="slides/slide125.xml"/><Relationship Id="rId54" Type="http://schemas.openxmlformats.org/officeDocument/2006/relationships/slide" Target="slides/slide50.xml"/><Relationship Id="rId75" Type="http://schemas.openxmlformats.org/officeDocument/2006/relationships/slide" Target="slides/slide71.xml"/><Relationship Id="rId96" Type="http://schemas.openxmlformats.org/officeDocument/2006/relationships/slide" Target="slides/slide92.xml"/><Relationship Id="rId140" Type="http://schemas.openxmlformats.org/officeDocument/2006/relationships/slide" Target="slides/slide136.xml"/><Relationship Id="rId161" Type="http://schemas.openxmlformats.org/officeDocument/2006/relationships/slide" Target="slides/slide157.xml"/><Relationship Id="rId182" Type="http://schemas.openxmlformats.org/officeDocument/2006/relationships/slide" Target="slides/slide178.xml"/><Relationship Id="rId217" Type="http://schemas.openxmlformats.org/officeDocument/2006/relationships/slide" Target="slides/slide213.xml"/><Relationship Id="rId6" Type="http://schemas.openxmlformats.org/officeDocument/2006/relationships/slide" Target="slides/slide2.xml"/><Relationship Id="rId238" Type="http://schemas.openxmlformats.org/officeDocument/2006/relationships/slide" Target="slides/slide234.xml"/><Relationship Id="rId259" Type="http://schemas.openxmlformats.org/officeDocument/2006/relationships/slide" Target="slides/slide255.xml"/><Relationship Id="rId23" Type="http://schemas.openxmlformats.org/officeDocument/2006/relationships/slide" Target="slides/slide19.xml"/><Relationship Id="rId119" Type="http://schemas.openxmlformats.org/officeDocument/2006/relationships/slide" Target="slides/slide115.xml"/><Relationship Id="rId270" Type="http://schemas.openxmlformats.org/officeDocument/2006/relationships/commentAuthors" Target="commentAuthors.xml"/><Relationship Id="rId44" Type="http://schemas.openxmlformats.org/officeDocument/2006/relationships/slide" Target="slides/slide40.xml"/><Relationship Id="rId65" Type="http://schemas.openxmlformats.org/officeDocument/2006/relationships/slide" Target="slides/slide61.xml"/><Relationship Id="rId86" Type="http://schemas.openxmlformats.org/officeDocument/2006/relationships/slide" Target="slides/slide82.xml"/><Relationship Id="rId130" Type="http://schemas.openxmlformats.org/officeDocument/2006/relationships/slide" Target="slides/slide126.xml"/><Relationship Id="rId151" Type="http://schemas.openxmlformats.org/officeDocument/2006/relationships/slide" Target="slides/slide147.xml"/><Relationship Id="rId172" Type="http://schemas.openxmlformats.org/officeDocument/2006/relationships/slide" Target="slides/slide168.xml"/><Relationship Id="rId193" Type="http://schemas.openxmlformats.org/officeDocument/2006/relationships/slide" Target="slides/slide189.xml"/><Relationship Id="rId207" Type="http://schemas.openxmlformats.org/officeDocument/2006/relationships/slide" Target="slides/slide203.xml"/><Relationship Id="rId228" Type="http://schemas.openxmlformats.org/officeDocument/2006/relationships/slide" Target="slides/slide224.xml"/><Relationship Id="rId249" Type="http://schemas.openxmlformats.org/officeDocument/2006/relationships/slide" Target="slides/slide245.xml"/><Relationship Id="rId13" Type="http://schemas.openxmlformats.org/officeDocument/2006/relationships/slide" Target="slides/slide9.xml"/><Relationship Id="rId109" Type="http://schemas.openxmlformats.org/officeDocument/2006/relationships/slide" Target="slides/slide105.xml"/><Relationship Id="rId260" Type="http://schemas.openxmlformats.org/officeDocument/2006/relationships/slide" Target="slides/slide256.xml"/><Relationship Id="rId34" Type="http://schemas.openxmlformats.org/officeDocument/2006/relationships/slide" Target="slides/slide30.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20" Type="http://schemas.openxmlformats.org/officeDocument/2006/relationships/slide" Target="slides/slide116.xml"/><Relationship Id="rId141" Type="http://schemas.openxmlformats.org/officeDocument/2006/relationships/slide" Target="slides/slide137.xml"/><Relationship Id="rId7" Type="http://schemas.openxmlformats.org/officeDocument/2006/relationships/slide" Target="slides/slide3.xml"/><Relationship Id="rId162" Type="http://schemas.openxmlformats.org/officeDocument/2006/relationships/slide" Target="slides/slide158.xml"/><Relationship Id="rId183" Type="http://schemas.openxmlformats.org/officeDocument/2006/relationships/slide" Target="slides/slide179.xml"/><Relationship Id="rId218" Type="http://schemas.openxmlformats.org/officeDocument/2006/relationships/slide" Target="slides/slide214.xml"/><Relationship Id="rId239" Type="http://schemas.openxmlformats.org/officeDocument/2006/relationships/slide" Target="slides/slide235.xml"/><Relationship Id="rId250" Type="http://schemas.openxmlformats.org/officeDocument/2006/relationships/slide" Target="slides/slide246.xml"/><Relationship Id="rId271" Type="http://schemas.openxmlformats.org/officeDocument/2006/relationships/presProps" Target="presProps.xml"/><Relationship Id="rId24" Type="http://schemas.openxmlformats.org/officeDocument/2006/relationships/slide" Target="slides/slide20.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31" Type="http://schemas.openxmlformats.org/officeDocument/2006/relationships/slide" Target="slides/slide127.xml"/><Relationship Id="rId152" Type="http://schemas.openxmlformats.org/officeDocument/2006/relationships/slide" Target="slides/slide148.xml"/><Relationship Id="rId173" Type="http://schemas.openxmlformats.org/officeDocument/2006/relationships/slide" Target="slides/slide169.xml"/><Relationship Id="rId194" Type="http://schemas.openxmlformats.org/officeDocument/2006/relationships/slide" Target="slides/slide190.xml"/><Relationship Id="rId208" Type="http://schemas.openxmlformats.org/officeDocument/2006/relationships/slide" Target="slides/slide204.xml"/><Relationship Id="rId229" Type="http://schemas.openxmlformats.org/officeDocument/2006/relationships/slide" Target="slides/slide225.xml"/><Relationship Id="rId240" Type="http://schemas.openxmlformats.org/officeDocument/2006/relationships/slide" Target="slides/slide236.xml"/><Relationship Id="rId261" Type="http://schemas.openxmlformats.org/officeDocument/2006/relationships/slide" Target="slides/slide257.xml"/><Relationship Id="rId14" Type="http://schemas.openxmlformats.org/officeDocument/2006/relationships/slide" Target="slides/slide10.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8" Type="http://schemas.openxmlformats.org/officeDocument/2006/relationships/slide" Target="slides/slide4.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163" Type="http://schemas.openxmlformats.org/officeDocument/2006/relationships/slide" Target="slides/slide159.xml"/><Relationship Id="rId184" Type="http://schemas.openxmlformats.org/officeDocument/2006/relationships/slide" Target="slides/slide180.xml"/><Relationship Id="rId219" Type="http://schemas.openxmlformats.org/officeDocument/2006/relationships/slide" Target="slides/slide215.xml"/><Relationship Id="rId230" Type="http://schemas.openxmlformats.org/officeDocument/2006/relationships/slide" Target="slides/slide226.xml"/><Relationship Id="rId251" Type="http://schemas.openxmlformats.org/officeDocument/2006/relationships/slide" Target="slides/slide247.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272" Type="http://schemas.openxmlformats.org/officeDocument/2006/relationships/viewProps" Target="viewProps.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slide" Target="slides/slide149.xml"/><Relationship Id="rId174" Type="http://schemas.openxmlformats.org/officeDocument/2006/relationships/slide" Target="slides/slide170.xml"/><Relationship Id="rId195" Type="http://schemas.openxmlformats.org/officeDocument/2006/relationships/slide" Target="slides/slide191.xml"/><Relationship Id="rId209" Type="http://schemas.openxmlformats.org/officeDocument/2006/relationships/slide" Target="slides/slide205.xml"/><Relationship Id="rId220" Type="http://schemas.openxmlformats.org/officeDocument/2006/relationships/slide" Target="slides/slide216.xml"/><Relationship Id="rId241" Type="http://schemas.openxmlformats.org/officeDocument/2006/relationships/slide" Target="slides/slide237.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262" Type="http://schemas.openxmlformats.org/officeDocument/2006/relationships/slide" Target="slides/slide258.xml"/><Relationship Id="rId78" Type="http://schemas.openxmlformats.org/officeDocument/2006/relationships/slide" Target="slides/slide74.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64" Type="http://schemas.openxmlformats.org/officeDocument/2006/relationships/slide" Target="slides/slide160.xml"/><Relationship Id="rId185" Type="http://schemas.openxmlformats.org/officeDocument/2006/relationships/slide" Target="slides/slide181.xml"/><Relationship Id="rId9" Type="http://schemas.openxmlformats.org/officeDocument/2006/relationships/slide" Target="slides/slide5.xml"/><Relationship Id="rId210" Type="http://schemas.openxmlformats.org/officeDocument/2006/relationships/slide" Target="slides/slide206.xml"/><Relationship Id="rId26" Type="http://schemas.openxmlformats.org/officeDocument/2006/relationships/slide" Target="slides/slide22.xml"/><Relationship Id="rId231" Type="http://schemas.openxmlformats.org/officeDocument/2006/relationships/slide" Target="slides/slide227.xml"/><Relationship Id="rId252" Type="http://schemas.openxmlformats.org/officeDocument/2006/relationships/slide" Target="slides/slide248.xml"/><Relationship Id="rId273" Type="http://schemas.openxmlformats.org/officeDocument/2006/relationships/theme" Target="theme/theme1.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54" Type="http://schemas.openxmlformats.org/officeDocument/2006/relationships/slide" Target="slides/slide150.xml"/><Relationship Id="rId175" Type="http://schemas.openxmlformats.org/officeDocument/2006/relationships/slide" Target="slides/slide171.xml"/><Relationship Id="rId196" Type="http://schemas.openxmlformats.org/officeDocument/2006/relationships/slide" Target="slides/slide192.xml"/><Relationship Id="rId200" Type="http://schemas.openxmlformats.org/officeDocument/2006/relationships/slide" Target="slides/slide196.xml"/><Relationship Id="rId16" Type="http://schemas.openxmlformats.org/officeDocument/2006/relationships/slide" Target="slides/slide12.xml"/><Relationship Id="rId221" Type="http://schemas.openxmlformats.org/officeDocument/2006/relationships/slide" Target="slides/slide217.xml"/><Relationship Id="rId242" Type="http://schemas.openxmlformats.org/officeDocument/2006/relationships/slide" Target="slides/slide238.xml"/><Relationship Id="rId263" Type="http://schemas.openxmlformats.org/officeDocument/2006/relationships/slide" Target="slides/slide259.xml"/><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slide" Target="slides/slide140.xml"/><Relationship Id="rId90" Type="http://schemas.openxmlformats.org/officeDocument/2006/relationships/slide" Target="slides/slide86.xml"/><Relationship Id="rId165" Type="http://schemas.openxmlformats.org/officeDocument/2006/relationships/slide" Target="slides/slide161.xml"/><Relationship Id="rId186" Type="http://schemas.openxmlformats.org/officeDocument/2006/relationships/slide" Target="slides/slide182.xml"/><Relationship Id="rId211" Type="http://schemas.openxmlformats.org/officeDocument/2006/relationships/slide" Target="slides/slide207.xml"/><Relationship Id="rId232" Type="http://schemas.openxmlformats.org/officeDocument/2006/relationships/slide" Target="slides/slide228.xml"/><Relationship Id="rId253" Type="http://schemas.openxmlformats.org/officeDocument/2006/relationships/slide" Target="slides/slide249.xml"/><Relationship Id="rId274" Type="http://schemas.openxmlformats.org/officeDocument/2006/relationships/tableStyles" Target="tableStyles.xml"/><Relationship Id="rId27" Type="http://schemas.openxmlformats.org/officeDocument/2006/relationships/slide" Target="slides/slide23.xml"/><Relationship Id="rId48" Type="http://schemas.openxmlformats.org/officeDocument/2006/relationships/slide" Target="slides/slide44.xml"/><Relationship Id="rId69" Type="http://schemas.openxmlformats.org/officeDocument/2006/relationships/slide" Target="slides/slide65.xml"/><Relationship Id="rId113" Type="http://schemas.openxmlformats.org/officeDocument/2006/relationships/slide" Target="slides/slide109.xml"/><Relationship Id="rId134" Type="http://schemas.openxmlformats.org/officeDocument/2006/relationships/slide" Target="slides/slide130.xml"/><Relationship Id="rId80" Type="http://schemas.openxmlformats.org/officeDocument/2006/relationships/slide" Target="slides/slide76.xml"/><Relationship Id="rId155" Type="http://schemas.openxmlformats.org/officeDocument/2006/relationships/slide" Target="slides/slide151.xml"/><Relationship Id="rId176" Type="http://schemas.openxmlformats.org/officeDocument/2006/relationships/slide" Target="slides/slide172.xml"/><Relationship Id="rId197" Type="http://schemas.openxmlformats.org/officeDocument/2006/relationships/slide" Target="slides/slide193.xml"/><Relationship Id="rId201" Type="http://schemas.openxmlformats.org/officeDocument/2006/relationships/slide" Target="slides/slide197.xml"/><Relationship Id="rId222" Type="http://schemas.openxmlformats.org/officeDocument/2006/relationships/slide" Target="slides/slide218.xml"/><Relationship Id="rId243" Type="http://schemas.openxmlformats.org/officeDocument/2006/relationships/slide" Target="slides/slide239.xml"/><Relationship Id="rId264" Type="http://schemas.openxmlformats.org/officeDocument/2006/relationships/slide" Target="slides/slide260.xml"/><Relationship Id="rId17" Type="http://schemas.openxmlformats.org/officeDocument/2006/relationships/slide" Target="slides/slide13.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24" Type="http://schemas.openxmlformats.org/officeDocument/2006/relationships/slide" Target="slides/slide120.xml"/><Relationship Id="rId70" Type="http://schemas.openxmlformats.org/officeDocument/2006/relationships/slide" Target="slides/slide66.xml"/><Relationship Id="rId91" Type="http://schemas.openxmlformats.org/officeDocument/2006/relationships/slide" Target="slides/slide87.xml"/><Relationship Id="rId145" Type="http://schemas.openxmlformats.org/officeDocument/2006/relationships/slide" Target="slides/slide141.xml"/><Relationship Id="rId166" Type="http://schemas.openxmlformats.org/officeDocument/2006/relationships/slide" Target="slides/slide162.xml"/><Relationship Id="rId187" Type="http://schemas.openxmlformats.org/officeDocument/2006/relationships/slide" Target="slides/slide183.xml"/><Relationship Id="rId1" Type="http://schemas.openxmlformats.org/officeDocument/2006/relationships/customXml" Target="../customXml/item1.xml"/><Relationship Id="rId212" Type="http://schemas.openxmlformats.org/officeDocument/2006/relationships/slide" Target="slides/slide208.xml"/><Relationship Id="rId233" Type="http://schemas.openxmlformats.org/officeDocument/2006/relationships/slide" Target="slides/slide229.xml"/><Relationship Id="rId254" Type="http://schemas.openxmlformats.org/officeDocument/2006/relationships/slide" Target="slides/slide250.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60" Type="http://schemas.openxmlformats.org/officeDocument/2006/relationships/slide" Target="slides/slide56.xml"/><Relationship Id="rId81" Type="http://schemas.openxmlformats.org/officeDocument/2006/relationships/slide" Target="slides/slide77.xml"/><Relationship Id="rId135" Type="http://schemas.openxmlformats.org/officeDocument/2006/relationships/slide" Target="slides/slide131.xml"/><Relationship Id="rId156" Type="http://schemas.openxmlformats.org/officeDocument/2006/relationships/slide" Target="slides/slide152.xml"/><Relationship Id="rId177" Type="http://schemas.openxmlformats.org/officeDocument/2006/relationships/slide" Target="slides/slide173.xml"/><Relationship Id="rId198" Type="http://schemas.openxmlformats.org/officeDocument/2006/relationships/slide" Target="slides/slide194.xml"/><Relationship Id="rId202" Type="http://schemas.openxmlformats.org/officeDocument/2006/relationships/slide" Target="slides/slide198.xml"/><Relationship Id="rId223" Type="http://schemas.openxmlformats.org/officeDocument/2006/relationships/slide" Target="slides/slide219.xml"/><Relationship Id="rId244" Type="http://schemas.openxmlformats.org/officeDocument/2006/relationships/slide" Target="slides/slide240.xml"/><Relationship Id="rId18" Type="http://schemas.openxmlformats.org/officeDocument/2006/relationships/slide" Target="slides/slide14.xml"/><Relationship Id="rId39" Type="http://schemas.openxmlformats.org/officeDocument/2006/relationships/slide" Target="slides/slide35.xml"/><Relationship Id="rId265" Type="http://schemas.openxmlformats.org/officeDocument/2006/relationships/slide" Target="slides/slide261.xml"/><Relationship Id="rId50" Type="http://schemas.openxmlformats.org/officeDocument/2006/relationships/slide" Target="slides/slide46.xml"/><Relationship Id="rId104" Type="http://schemas.openxmlformats.org/officeDocument/2006/relationships/slide" Target="slides/slide100.xml"/><Relationship Id="rId125" Type="http://schemas.openxmlformats.org/officeDocument/2006/relationships/slide" Target="slides/slide121.xml"/><Relationship Id="rId146" Type="http://schemas.openxmlformats.org/officeDocument/2006/relationships/slide" Target="slides/slide142.xml"/><Relationship Id="rId167" Type="http://schemas.openxmlformats.org/officeDocument/2006/relationships/slide" Target="slides/slide163.xml"/><Relationship Id="rId188" Type="http://schemas.openxmlformats.org/officeDocument/2006/relationships/slide" Target="slides/slide184.xml"/><Relationship Id="rId71" Type="http://schemas.openxmlformats.org/officeDocument/2006/relationships/slide" Target="slides/slide67.xml"/><Relationship Id="rId92" Type="http://schemas.openxmlformats.org/officeDocument/2006/relationships/slide" Target="slides/slide88.xml"/><Relationship Id="rId213" Type="http://schemas.openxmlformats.org/officeDocument/2006/relationships/slide" Target="slides/slide209.xml"/><Relationship Id="rId234" Type="http://schemas.openxmlformats.org/officeDocument/2006/relationships/slide" Target="slides/slide230.xml"/><Relationship Id="rId2" Type="http://schemas.openxmlformats.org/officeDocument/2006/relationships/customXml" Target="../customXml/item2.xml"/><Relationship Id="rId29" Type="http://schemas.openxmlformats.org/officeDocument/2006/relationships/slide" Target="slides/slide25.xml"/><Relationship Id="rId255" Type="http://schemas.openxmlformats.org/officeDocument/2006/relationships/slide" Target="slides/slide251.xml"/><Relationship Id="rId40" Type="http://schemas.openxmlformats.org/officeDocument/2006/relationships/slide" Target="slides/slide36.xml"/><Relationship Id="rId115" Type="http://schemas.openxmlformats.org/officeDocument/2006/relationships/slide" Target="slides/slide111.xml"/><Relationship Id="rId136" Type="http://schemas.openxmlformats.org/officeDocument/2006/relationships/slide" Target="slides/slide132.xml"/><Relationship Id="rId157" Type="http://schemas.openxmlformats.org/officeDocument/2006/relationships/slide" Target="slides/slide153.xml"/><Relationship Id="rId178" Type="http://schemas.openxmlformats.org/officeDocument/2006/relationships/slide" Target="slides/slide174.xml"/><Relationship Id="rId61" Type="http://schemas.openxmlformats.org/officeDocument/2006/relationships/slide" Target="slides/slide57.xml"/><Relationship Id="rId82" Type="http://schemas.openxmlformats.org/officeDocument/2006/relationships/slide" Target="slides/slide78.xml"/><Relationship Id="rId199" Type="http://schemas.openxmlformats.org/officeDocument/2006/relationships/slide" Target="slides/slide195.xml"/><Relationship Id="rId203" Type="http://schemas.openxmlformats.org/officeDocument/2006/relationships/slide" Target="slides/slide199.xml"/><Relationship Id="rId19" Type="http://schemas.openxmlformats.org/officeDocument/2006/relationships/slide" Target="slides/slide15.xml"/><Relationship Id="rId224" Type="http://schemas.openxmlformats.org/officeDocument/2006/relationships/slide" Target="slides/slide220.xml"/><Relationship Id="rId245" Type="http://schemas.openxmlformats.org/officeDocument/2006/relationships/slide" Target="slides/slide241.xml"/><Relationship Id="rId266" Type="http://schemas.openxmlformats.org/officeDocument/2006/relationships/slide" Target="slides/slide262.xml"/><Relationship Id="rId30" Type="http://schemas.openxmlformats.org/officeDocument/2006/relationships/slide" Target="slides/slide2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168" Type="http://schemas.openxmlformats.org/officeDocument/2006/relationships/slide" Target="slides/slide16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189" Type="http://schemas.openxmlformats.org/officeDocument/2006/relationships/slide" Target="slides/slide185.xml"/><Relationship Id="rId3" Type="http://schemas.openxmlformats.org/officeDocument/2006/relationships/customXml" Target="../customXml/item3.xml"/><Relationship Id="rId214" Type="http://schemas.openxmlformats.org/officeDocument/2006/relationships/slide" Target="slides/slide210.xml"/><Relationship Id="rId235" Type="http://schemas.openxmlformats.org/officeDocument/2006/relationships/slide" Target="slides/slide231.xml"/><Relationship Id="rId256" Type="http://schemas.openxmlformats.org/officeDocument/2006/relationships/slide" Target="slides/slide252.xml"/><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slide" Target="slides/slide154.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179" Type="http://schemas.openxmlformats.org/officeDocument/2006/relationships/slide" Target="slides/slide175.xml"/><Relationship Id="rId190" Type="http://schemas.openxmlformats.org/officeDocument/2006/relationships/slide" Target="slides/slide186.xml"/><Relationship Id="rId204" Type="http://schemas.openxmlformats.org/officeDocument/2006/relationships/slide" Target="slides/slide200.xml"/><Relationship Id="rId225" Type="http://schemas.openxmlformats.org/officeDocument/2006/relationships/slide" Target="slides/slide221.xml"/><Relationship Id="rId246" Type="http://schemas.openxmlformats.org/officeDocument/2006/relationships/slide" Target="slides/slide242.xml"/><Relationship Id="rId267" Type="http://schemas.openxmlformats.org/officeDocument/2006/relationships/notesMaster" Target="notesMasters/notesMaster1.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94" Type="http://schemas.openxmlformats.org/officeDocument/2006/relationships/slide" Target="slides/slide90.xml"/><Relationship Id="rId148" Type="http://schemas.openxmlformats.org/officeDocument/2006/relationships/slide" Target="slides/slide144.xml"/><Relationship Id="rId169" Type="http://schemas.openxmlformats.org/officeDocument/2006/relationships/slide" Target="slides/slide165.xml"/><Relationship Id="rId4" Type="http://schemas.openxmlformats.org/officeDocument/2006/relationships/slideMaster" Target="slideMasters/slideMaster1.xml"/><Relationship Id="rId180" Type="http://schemas.openxmlformats.org/officeDocument/2006/relationships/slide" Target="slides/slide176.xml"/><Relationship Id="rId215" Type="http://schemas.openxmlformats.org/officeDocument/2006/relationships/slide" Target="slides/slide211.xml"/><Relationship Id="rId236" Type="http://schemas.openxmlformats.org/officeDocument/2006/relationships/slide" Target="slides/slide232.xml"/><Relationship Id="rId257" Type="http://schemas.openxmlformats.org/officeDocument/2006/relationships/slide" Target="slides/slide253.xml"/><Relationship Id="rId42" Type="http://schemas.openxmlformats.org/officeDocument/2006/relationships/slide" Target="slides/slide38.xml"/><Relationship Id="rId84" Type="http://schemas.openxmlformats.org/officeDocument/2006/relationships/slide" Target="slides/slide80.xml"/><Relationship Id="rId138" Type="http://schemas.openxmlformats.org/officeDocument/2006/relationships/slide" Target="slides/slide134.xml"/><Relationship Id="rId191" Type="http://schemas.openxmlformats.org/officeDocument/2006/relationships/slide" Target="slides/slide187.xml"/><Relationship Id="rId205" Type="http://schemas.openxmlformats.org/officeDocument/2006/relationships/slide" Target="slides/slide201.xml"/><Relationship Id="rId247" Type="http://schemas.openxmlformats.org/officeDocument/2006/relationships/slide" Target="slides/slide243.xml"/><Relationship Id="rId107" Type="http://schemas.openxmlformats.org/officeDocument/2006/relationships/slide" Target="slides/slide103.xml"/><Relationship Id="rId11" Type="http://schemas.openxmlformats.org/officeDocument/2006/relationships/slide" Target="slides/slide7.xml"/><Relationship Id="rId53" Type="http://schemas.openxmlformats.org/officeDocument/2006/relationships/slide" Target="slides/slide49.xml"/><Relationship Id="rId149" Type="http://schemas.openxmlformats.org/officeDocument/2006/relationships/slide" Target="slides/slide14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D8FA3CA-5725-4BA7-A851-72A62AC5A8EE}" type="datetimeFigureOut">
              <a:rPr lang="en-CA" smtClean="0"/>
              <a:pPr/>
              <a:t>2025-04-10</a:t>
            </a:fld>
            <a:endParaRPr lang="en-CA"/>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CA"/>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F873CA4-7EF9-467F-99BD-6DDCB9451CF6}" type="slidenum">
              <a:rPr lang="en-CA" smtClean="0"/>
              <a:pPr/>
              <a:t>‹#›</a:t>
            </a:fld>
            <a:endParaRPr lang="en-CA"/>
          </a:p>
        </p:txBody>
      </p:sp>
    </p:spTree>
    <p:extLst>
      <p:ext uri="{BB962C8B-B14F-4D97-AF65-F5344CB8AC3E}">
        <p14:creationId xmlns:p14="http://schemas.microsoft.com/office/powerpoint/2010/main" val="2175470359"/>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1:48:30.606"/>
    </inkml:context>
    <inkml:brush xml:id="br0">
      <inkml:brushProperty name="width" value="0.035" units="cm"/>
      <inkml:brushProperty name="height" value="0.035" units="cm"/>
      <inkml:brushProperty name="color" value="#E71224"/>
    </inkml:brush>
  </inkml:definitions>
  <inkml:trace contextRef="#ctx0" brushRef="#br0">0 0 24575,'0'1'0,"1"0"0,-1 0 0,0 0 0,1 0 0,-1 0 0,1 0 0,-1 0 0,1 0 0,-1 0 0,1-1 0,0 1 0,-1 0 0,1 0 0,0-1 0,0 1 0,0 0 0,-1-1 0,1 1 0,0-1 0,0 1 0,0-1 0,0 1 0,0-1 0,0 0 0,0 0 0,0 1 0,2-1 0,33 5 0,-30-4 0,155 13 0,-2-2 0,163-8 0,-188-5 0,1203 0-927,-1284 1 927,-11-1 0,1 1 0,78 13 0,-90-3-1211,-14 0-4842</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3:58:42.551"/>
    </inkml:context>
    <inkml:brush xml:id="br0">
      <inkml:brushProperty name="width" value="0.035" units="cm"/>
      <inkml:brushProperty name="height" value="0.035" units="cm"/>
      <inkml:brushProperty name="color" value="#E71224"/>
    </inkml:brush>
  </inkml:definitions>
  <inkml:trace contextRef="#ctx0" brushRef="#br0">8 1474 24575,'0'-5'0,"1"-1"0,0 0 0,0 0 0,1 1 0,0-1 0,0 0 0,4-8 0,5-12 0,1-6 0,20-38 0,-21 51 0,-2-1 0,0 0 0,-1-1 0,-1 0 0,7-37 0,-14 56 0,0-1 0,1 1 0,-1-1 0,0 1 0,-1-1 0,1 1 0,0-1 0,-1 1 0,1 0 0,-1-1 0,0 1 0,0 0 0,0-1 0,0 1 0,0 0 0,-1 0 0,1 0 0,0 0 0,-1 0 0,0 0 0,1 0 0,-1 1 0,0-1 0,0 1 0,-2-3 0,1 3 0,0 0 0,0-1 0,0 1 0,0 0 0,0 0 0,0 0 0,0 1 0,0-1 0,0 1 0,-1 0 0,1 0 0,0 0 0,0 0 0,0 0 0,0 1 0,-1 0 0,1-1 0,0 1 0,-3 2 0,3-2 0,1 0 0,0 1 0,0-1 0,-1 1 0,1-1 0,1 1 0,-1 0 0,0 0 0,0 0 0,1 0 0,-1 0 0,1 1 0,-1-1 0,1 0 0,0 1 0,0-1 0,0 0 0,0 1 0,0 3 0,-2 6 0,1 0 0,0 22 0,1-27 0,-2 31 0,2 0 0,2 0 0,9 73 0,-8-105 0,-1 0 0,1 0 0,0 0 0,0-1 0,1 1 0,-1 0 0,1-1 0,0 0 0,1 0 0,0 0 0,4 5 0,-2-4 0,1-1 0,0 1 0,0-1 0,1-1 0,-1 1 0,17 6 0,-10-5 0,1 0 0,0-1 0,1 0 0,-1-2 0,1 1 0,-1-2 0,25 1 0,-33-3 0,0 0 0,-1 0 0,1-1 0,0-1 0,-1 1 0,1-1 0,-1 0 0,1 0 0,-1-1 0,0 1 0,0-2 0,0 1 0,0-1 0,0 1 0,-1-2 0,0 1 0,0-1 0,0 1 0,0-1 0,3-6 0,-3 3 0,-1-1 0,0 0 0,0 0 0,-1 0 0,0 0 0,0 0 0,-1-1 0,1-16 0,1 1 0,3-18 0,-2 0 0,-2-1 0,-2 1 0,-5-53 0,3 91 0,0 0 0,-1 0 0,1 0 0,-1-1 0,-3-4 0,5 9 0,0 0 0,0 0 0,-1 0 0,1 0 0,0 0 0,-1 1 0,1-1 0,-1 0 0,1 0 0,-1 0 0,0 1 0,1-1 0,-1 0 0,0 1 0,1-1 0,-1 0 0,0 1 0,0-1 0,0 1 0,1-1 0,-1 1 0,0 0 0,0-1 0,0 1 0,0 0 0,0-1 0,0 1 0,0 0 0,0 0 0,0 0 0,0 0 0,0 0 0,0 0 0,-1 0 0,1 1 0,0 0 0,0 0 0,0 0 0,0 0 0,0 0 0,0 0 0,1 0 0,-1 0 0,0 0 0,1 0 0,-1 0 0,0 1 0,1-1 0,-1 0 0,1 0 0,0 1 0,-1-1 0,1 2 0,-3 28 0,2-24 0,-1 18 0,1-1 0,1 1 0,1 0 0,1-1 0,2 1 0,0-1 0,1 0 0,15 39 0,-19-60 0,-1-1 0,1 0 0,0 0 0,1 1 0,-1-1 0,0 0 0,1 0 0,-1 0 0,1 0 0,0-1 0,-1 1 0,1 0 0,0-1 0,0 1 0,0-1 0,0 1 0,1-1 0,-1 0 0,4 1 0,-4-1 0,0-1 0,0-1 0,0 1 0,-1 0 0,1 0 0,0-1 0,0 1 0,0-1 0,-1 1 0,1-1 0,0 0 0,0 1 0,-1-1 0,1 0 0,-1 0 0,1-1 0,-1 1 0,1 0 0,-1 0 0,0-1 0,0 1 0,1-1 0,-1 1 0,0-1 0,0 1 0,1-4 0,2-3 0,0-1 0,0 1 0,-1-1 0,0 1 0,-1-1 0,0 0 0,0 0 0,0-14 0,-1-78 0,-2 73 0,0 12 0,1 7 0,-1 0 0,1 0 0,1 0 0,3-16 0,-4 24 0,0 1 0,0-1 0,0 1 0,0-1 0,0 1 0,0-1 0,0 1 0,1-1 0,-1 1 0,0-1 0,0 1 0,1-1 0,-1 1 0,0 0 0,1-1 0,-1 1 0,0-1 0,1 1 0,-1 0 0,0-1 0,1 1 0,-1 0 0,1 0 0,-1-1 0,1 1 0,-1 0 0,1 0 0,-1 0 0,1-1 0,-1 1 0,1 0 0,-1 0 0,1 0 0,-1 0 0,1 0 0,-1 0 0,1 0 0,-1 0 0,1 0 0,-1 0 0,1 1 0,-1-1 0,1 0 0,-1 0 0,1 0 0,-1 1 0,1-1 0,-1 0 0,1 0 0,-1 1 0,0-1 0,1 0 0,-1 1 0,1-1 0,-1 1 0,0-1 0,0 0 0,1 2 0,24 28 0,-22-26 0,35 51 0,-6-8 0,45 51 0,-75-96 0,1 1 0,-1 0 0,1-1 0,0 0 0,-1 1 0,1-1 0,0 0 0,0 0 0,1-1 0,-1 1 0,0-1 0,1 0 0,-1 1 0,0-1 0,1-1 0,-1 1 0,1 0 0,0-1 0,-1 0 0,1 0 0,-1 0 0,1 0 0,4-2 0,-2 1 0,-1-1 0,1 0 0,-1-1 0,0 1 0,0-1 0,0 0 0,-1-1 0,1 1 0,-1-1 0,0 0 0,0 0 0,0 0 0,6-9 0,1-2 0,-1-1 0,-1 0 0,-1-1 0,0 0 0,-1 0 0,8-34 0,14-114 0,-18 89 0,-3 30 0,-3 1 0,-1-1 0,-3-66 0,-1 110 0,-1-1 0,1 1 0,0-1 0,-1 1 0,0-1 0,1 1 0,-1-1 0,0 1 0,0 0 0,-1-1 0,1 1 0,0 0 0,-1 0 0,1 0 0,-1 0 0,0 0 0,0 0 0,1 1 0,-4-3 0,2 2 0,-1 0 0,1 1 0,-1-1 0,1 1 0,-1 0 0,0 0 0,1 0 0,-1 0 0,0 1 0,0 0 0,-6 0 0,2 0 0,0 1 0,1 0 0,-1 0 0,1 1 0,-1-1 0,1 2 0,0-1 0,0 1 0,0 1 0,0-1 0,0 1 0,-8 7 0,12-9 0,-1 2 0,1-1 0,0 0 0,0 1 0,1-1 0,-1 1 0,1 0 0,0 0 0,0 0 0,0 0 0,0 0 0,1 0 0,-1 1 0,1-1 0,0 0 0,1 1 0,-1-1 0,1 8 0,0-8 0,0-1 0,1 0 0,0 0 0,0 0 0,0 0 0,0 0 0,0 0 0,0 0 0,1 0 0,-1 0 0,1 0 0,0-1 0,0 1 0,0-1 0,0 1 0,0-1 0,1 0 0,-1 0 0,1 0 0,-1 0 0,1 0 0,0-1 0,0 1 0,0-1 0,0 1 0,4 0 0,4 1 0,0 1 0,0-2 0,0 0 0,0 0 0,1-1 0,-1 0 0,1-1 0,-1 0 0,1-1 0,-1-1 0,0 1 0,1-2 0,-1 0 0,0 0 0,-1-1 0,1 0 0,0-1 0,-1 0 0,0 0 0,0-1 0,-1-1 0,0 0 0,0 0 0,0-1 0,-1 0 0,11-13 0,47-71 0,2-3 0,-66 92 0,0 0 0,1 1 0,-1-1 0,1 1 0,0-1 0,5-2 0,-8 5 0,1-1 0,0 1 0,-1 0 0,1 0 0,-1 0 0,1 0 0,0-1 0,-1 1 0,1 0 0,0 0 0,-1 0 0,1 0 0,0 0 0,-1 0 0,1 1 0,0-1 0,-1 0 0,1 0 0,0 0 0,-1 1 0,1-1 0,-1 0 0,1 1 0,-1-1 0,1 0 0,0 1 0,-1-1 0,1 1 0,-1-1 0,0 1 0,1-1 0,-1 1 0,1-1 0,-1 1 0,0-1 0,1 1 0,-1 0 0,0-1 0,0 1 0,1-1 0,-1 1 0,0 0 0,0-1 0,0 2 0,5 17 0,-2 0 0,0 0 0,-1 1 0,-1-1 0,-2 39 0,0-19 0,-2 61 0,3 90 0,0-189 0,0 1 0,0 0 0,0-1 0,1 1 0,-1-1 0,0 1 0,1-1 0,-1 1 0,1-1 0,-1 1 0,1-1 0,0 0 0,0 1 0,-1-1 0,1 0 0,0 1 0,0-1 0,0 0 0,1 0 0,-1 0 0,0 0 0,0 0 0,1 0 0,-1 0 0,0-1 0,1 1 0,-1 0 0,1-1 0,-1 1 0,1-1 0,1 1 0,3 0 0,1-1 0,-1 0 0,1 0 0,-1 0 0,1-1 0,8-2 0,84-21 0,156-58 0,-253 81 0,151-61 0,-134 53 0,0-1 0,-1-1 0,-1-1 0,0-1 0,28-25 0,-42 34 0,0 0 0,0 0 0,0 0 0,-1-1 0,0 1 0,0 0 0,0-1 0,0 1 0,-1-1 0,0 0 0,0 0 0,0 1 0,0-1 0,-1-6 0,0-6 0,0 0 0,-5-27 0,4 38 0,-1 0 0,0 0 0,0 1 0,-1-1 0,1 1 0,-1-1 0,0 1 0,-1 0 0,1 0 0,-1 0 0,0 1 0,-1 0 0,-8-8 0,6 6 0,0 0 0,-1 1 0,0 0 0,1 1 0,-1-1 0,-1 2 0,1-1 0,-16-4 0,22 8 0,-1-1 0,1 1 0,0 0 0,0 0 0,0-1 0,-1 2 0,1-1 0,0 0 0,0 0 0,-1 1 0,1-1 0,0 1 0,0-1 0,0 1 0,0 0 0,0 0 0,0 0 0,0 0 0,0 0 0,0 1 0,-1 1 0,0 0 0,0 0 0,0 0 0,1 1 0,0-1 0,0 1 0,0 0 0,0-1 0,0 1 0,1 0 0,-2 6 0,-1 9 0,1 0 0,1-1 0,0 36 0,2-54 0,0 13 0,0 0 0,1-1 0,1 1 0,0-1 0,5 19 0,-5-24 0,1-1 0,0 0 0,0 1 0,1-2 0,-1 1 0,1 0 0,1-1 0,-1 1 0,1-1 0,0-1 0,10 9 0,-5-6 0,0 0 0,0-1 0,1 0 0,0-1 0,0 0 0,0-1 0,1 0 0,-1 0 0,20 2 0,-8-3 0,1-1 0,0-1 0,46-5 0,-60 2 0,0 1 0,0-2 0,0 0 0,-1 0 0,1 0 0,-1-1 0,0-1 0,0 0 0,0 0 0,-1 0 0,1-1 0,-1-1 0,-1 1 0,1-1 0,-1-1 0,0 1 0,-1-1 0,0 0 0,7-13 0,-4 5 0,-1 0 0,0 0 0,-1 0 0,-1-1 0,-1 0 0,0 0 0,-1-1 0,-1 1 0,-1-1 0,1-21 0,-8-238 0,5 260 0,0 0 0,-1 1 0,-1-1 0,-6-22 0,7 35 0,0 0 0,0 0 0,-1 0 0,1 0 0,-1 0 0,0 1 0,0-1 0,0 1 0,-1-1 0,1 1 0,-1 0 0,0 0 0,1 0 0,-1 0 0,-1 1 0,1-1 0,0 1 0,-1 0 0,1 0 0,-1 0 0,0 0 0,1 0 0,-7-1 0,3 2 0,1 0 0,-1 0 0,1 1 0,-1 0 0,1 0 0,-1 1 0,0-1 0,-8 3 0,13-3 0,0 1 0,1-1 0,-1 1 0,0-1 0,1 1 0,-1 0 0,0-1 0,1 1 0,-1 0 0,1 0 0,0 0 0,-1 0 0,1 0 0,-1 0 0,1 1 0,0-1 0,0 0 0,0 1 0,0-1 0,0 1 0,0-1 0,0 1 0,1-1 0,-1 1 0,0 0 0,1-1 0,-1 1 0,1 0 0,0-1 0,-1 1 0,1 0 0,0 0 0,0 0 0,0-1 0,1 4 0,-1-4 0,1 1 0,-1 0 0,1-1 0,0 1 0,-1-1 0,1 1 0,0-1 0,0 1 0,0-1 0,0 0 0,0 0 0,0 1 0,0-1 0,0 0 0,1 0 0,-1 0 0,0 0 0,1 0 0,-1 0 0,1-1 0,-1 1 0,1 0 0,-1-1 0,1 1 0,0-1 0,-1 0 0,1 1 0,-1-1 0,3 0 0,1 0 0,-1 1 0,1-2 0,-1 1 0,1 0 0,-1-1 0,1 0 0,-1 0 0,0 0 0,0 0 0,6-3 0,14-10 0,0-1 0,35-30 0,24-15 0,-80 58 0,0 0 0,1 0 0,-1 1 0,1-1 0,0 1 0,0-1 0,0 1 0,-1 0 0,1 1 0,0-1 0,0 1 0,0-1 0,8 2 0,-10-1 0,0 1 0,1 0 0,-1 0 0,0-1 0,1 2 0,-1-1 0,0 0 0,0 0 0,0 1 0,0-1 0,0 1 0,0-1 0,0 1 0,-1 0 0,1 0 0,-1 0 0,1 0 0,-1 0 0,0 0 0,1 0 0,-1 1 0,0-1 0,0 3 0,10 27 0,11 65 0,-7-28 0,-3-1 0,-9-49 0,0 1 0,1-1 0,9 25 0,-9-34 0,11 31 0,2-1 0,1 0 0,31 48 0,-45-83 0,0 0 0,0 0 0,0-1 0,1 0 0,-1 0 0,1 0 0,0-1 0,10 6 0,-11-7 0,-3-1-72,0 0 1,0 0-1,0 0 0,0 0 0,0 0 0,0 0 0,0 0 0,0 0 1,-1 0-1,1 0 0,0 1 0,-1-1 0,1 0 0,-1 0 0,1 1 1,-1-1-1,0 0 0,1 3 0,2 13-6754</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3:58:44.380"/>
    </inkml:context>
    <inkml:brush xml:id="br0">
      <inkml:brushProperty name="width" value="0.035" units="cm"/>
      <inkml:brushProperty name="height" value="0.035" units="cm"/>
      <inkml:brushProperty name="color" value="#E71224"/>
    </inkml:brush>
  </inkml:definitions>
  <inkml:trace contextRef="#ctx0" brushRef="#br0">0 1 24575,'0'0'0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3:58:45.517"/>
    </inkml:context>
    <inkml:brush xml:id="br0">
      <inkml:brushProperty name="width" value="0.035" units="cm"/>
      <inkml:brushProperty name="height" value="0.035" units="cm"/>
      <inkml:brushProperty name="color" value="#E71224"/>
    </inkml:brush>
  </inkml:definitions>
  <inkml:trace contextRef="#ctx0" brushRef="#br0">0 1 24575,'1'6'0,"0"1"0,1-1 0,-1 0 0,1 0 0,0 0 0,1 0 0,-1 0 0,7 9 0,1 6 0,118 265 0,-114-252 0,15 59 0,-9-25 0,0-8-455,-3 2 0,16 102 0,-31-142-6371</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3:58:48.979"/>
    </inkml:context>
    <inkml:brush xml:id="br0">
      <inkml:brushProperty name="width" value="0.035" units="cm"/>
      <inkml:brushProperty name="height" value="0.035" units="cm"/>
      <inkml:brushProperty name="color" value="#E71224"/>
    </inkml:brush>
  </inkml:definitions>
  <inkml:trace contextRef="#ctx0" brushRef="#br0">192 686 24575,'-27'30'0,"1"1"0,2 2 0,1 0 0,-24 45 0,40-65 0,1 0 0,0 1 0,1-1 0,0 1 0,1 0 0,1 1 0,-3 24 0,4-11 0,1-1 0,2 1 0,4 31 0,-5-57 0,0 1 0,1-1 0,-1 1 0,1-1 0,0 0 0,-1 1 0,1-1 0,0 0 0,0 0 0,1 0 0,-1 1 0,0-1 0,1 0 0,-1-1 0,1 1 0,0 0 0,-1 0 0,1-1 0,0 1 0,0-1 0,0 0 0,0 1 0,1-1 0,-1 0 0,0 0 0,3 1 0,5 0 0,1 0 0,-1 0 0,0-1 0,1-1 0,10 0 0,24 2 0,41 8 0,146 0 0,-207-10 0,-12 0 0,0 0 0,1 0 0,14-4 0,-24 3 0,1 0 0,-1 0 0,-1 0 0,1-1 0,0 1 0,0-1 0,0 0 0,-1-1 0,1 1 0,-1 0 0,0-1 0,0 0 0,0 0 0,4-4 0,8-14 0,0-2 0,-1 0 0,-2 0 0,0-1 0,-1 0 0,-2-1 0,0 0 0,-2-1 0,-1 0 0,-1 0 0,-1 0 0,-1-1 0,-2 0 0,-2-47 0,0 71 0,1 0 0,-1 1 0,0-1 0,0 0 0,0 0 0,0 1 0,0-1 0,-1 1 0,1-1 0,-1 1 0,0 0 0,0-1 0,1 1 0,-2 0 0,1 0 0,0 0 0,0 1 0,0-1 0,-1 0 0,1 1 0,-1 0 0,1-1 0,-1 1 0,0 0 0,0 0 0,1 1 0,-1-1 0,0 0 0,-5 1 0,-4-2 0,0 1 0,0 1 0,0 0 0,0 1 0,0 0 0,-13 3 0,21-2 0,0-1 0,-1 1 0,1-1 0,0 1 0,0 0 0,0 1 0,0-1 0,0 1 0,0 0 0,1 0 0,-1 0 0,1 0 0,0 1 0,0-1 0,0 1 0,0 0 0,1 0 0,0 0 0,-1 0 0,2 0 0,-1 0 0,0 1 0,1-1 0,-2 8 0,0 3 0,0 1 0,2-1 0,-1 1 0,2-1 0,0 1 0,3 17 0,-2-26 0,1 0 0,0-1 0,0 1 0,0-1 0,1 0 0,0 1 0,0-1 0,1-1 0,0 1 0,0 0 0,7 7 0,7 6 0,33 27 0,-44-40 0,1 1 0,0 0 0,0 0 0,1-1 0,0 0 0,1-1 0,-1 0 0,1 0 0,0-1 0,0 0 0,1-1 0,-1 0 0,1 0 0,-1-1 0,1-1 0,0 0 0,16-1 0,-20 1 0,0-1 0,-1-1 0,1 1 0,0-1 0,-1 0 0,1-1 0,-1 0 0,0 0 0,1 0 0,-1-1 0,0 0 0,0 0 0,0 0 0,-1-1 0,1 0 0,-1 0 0,0 0 0,0-1 0,-1 1 0,9-11 0,4-8 0,-1-1 0,-1 0 0,20-44 0,25-83 0,-47 117 0,-13 33 0,43-125 0,-38 107 0,-1 0 0,0 0 0,-2-1 0,1-31 0,-4 63 0,1-5 0,0-1 0,0 0 0,0 1 0,2 9 0,-1-14 0,-1 0 0,1 1 0,0-1 0,0 0 0,0 0 0,0 0 0,0 0 0,0 0 0,0 0 0,1 0 0,-1 0 0,1 0 0,0 0 0,-1-1 0,1 1 0,0-1 0,0 1 0,2 0 0,0 0 0,-1 0 0,1-1 0,-1 1 0,1-1 0,0 0 0,-1 0 0,1 0 0,0 0 0,0-1 0,0 0 0,0 1 0,0-2 0,-1 1 0,1 0 0,0-1 0,0 1 0,0-1 0,6-3 0,-5 2 0,0 0 0,0-1 0,-1 0 0,0 0 0,1 0 0,-1 0 0,0-1 0,0 0 0,-1 1 0,1-2 0,-1 1 0,0 0 0,4-8 0,15-26 0,108-204 0,-105 190 0,-2-2 0,25-92 0,-39 115 0,-3 23 0,-1 10 0,6 20 0,57 199 0,-32-93 0,223 601-1651,45-11 1723,-123-297-166,-151-350 61,63 156-74,-67-156 81,19 93 0,-38-125 337,-2 0 0,-2 1 0,-2 0 0,-1 0-1,-9 58 1,8-91-311,-1 1 0,1-1 0,-1 0 0,-1 0 0,1 0 0,-1 0 0,0-1 0,-1 1 0,0-1 0,0 0 0,0 0 0,-1 0 0,1-1 0,-1 1 0,-9 6 0,11-9 0,-1-1 0,1 1 0,-1-1 0,1 0 0,-1 0 0,0-1 0,1 1 0,-1-1 0,0 0 0,0 0 0,0 0 0,0 0 0,0-1 0,-1 1 0,1-1 0,0 0 0,0 0 0,0-1 0,0 1 0,0-1 0,0 0 0,0 0 0,0 0 0,0-1 0,0 0 0,1 1 0,-1-1 0,0 0 0,-2-3 0,-11-8 0,1 0 0,1-1 0,1 0 0,0-1 0,-12-18 0,-59-93 0,49 71 0,-108-159 0,-176-280 0,304 467 0,-91-171 0,95 171 0,1 0 0,2-1 0,1 0 0,1 0 0,-5-52 0,8 29 0,3-1 0,3 1 0,1 0 0,3-1 0,2 2 0,22-79 0,133-290 0,-61 176 0,-97 228-682,8-31-1,-9 25-6143</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4:03:41.767"/>
    </inkml:context>
    <inkml:brush xml:id="br0">
      <inkml:brushProperty name="width" value="0.035" units="cm"/>
      <inkml:brushProperty name="height" value="0.035" units="cm"/>
      <inkml:brushProperty name="color" value="#E71224"/>
    </inkml:brush>
  </inkml:definitions>
  <inkml:trace contextRef="#ctx0" brushRef="#br0">0 1 22627,'2700'27'0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4:03:43.636"/>
    </inkml:context>
    <inkml:brush xml:id="br0">
      <inkml:brushProperty name="width" value="0.035" units="cm"/>
      <inkml:brushProperty name="height" value="0.035" units="cm"/>
      <inkml:brushProperty name="color" value="#E71224"/>
    </inkml:brush>
  </inkml:definitions>
  <inkml:trace contextRef="#ctx0" brushRef="#br0">0 28 24575,'2306'0'-2123,"-2275"-2"2562,61-10 0,-2 0 806,-85 12-1362,-4 0 54,0-1 1,0 1 0,0 0-1,1 0 1,-1-1-1,0 1 1,0 0 0,1 0-1,-1 1 1,0-1-1,0 0 1,1 0 0,-1 1-1,0-1 1,0 0 0,0 1-1,1-1 1,-1 1-1,1 0 1,-3 5-6764</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4:03:45.535"/>
    </inkml:context>
    <inkml:brush xml:id="br0">
      <inkml:brushProperty name="width" value="0.035" units="cm"/>
      <inkml:brushProperty name="height" value="0.035" units="cm"/>
      <inkml:brushProperty name="color" value="#E71224"/>
    </inkml:brush>
  </inkml:definitions>
  <inkml:trace contextRef="#ctx0" brushRef="#br0">0 1 24575,'0'0'0,"0"0"0,0 1 0,0-1 0,1 0 0,-1 0 0,0 1 0,0-1 0,0 0 0,0 0 0,1 1 0,-1-1 0,0 0 0,0 0 0,0 0 0,1 1 0,-1-1 0,0 0 0,0 0 0,1 0 0,-1 0 0,0 1 0,0-1 0,1 0 0,-1 0 0,0 0 0,1 0 0,-1 0 0,0 0 0,0 0 0,1 0 0,-1 0 0,1 0 0,19 5 0,1 0 0,0-1 0,42 1 0,-30-3 0,154 8 0,1504 9-2616,-1607-20 2745,474 0 993,-514 1-7948</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4:03:47.122"/>
    </inkml:context>
    <inkml:brush xml:id="br0">
      <inkml:brushProperty name="width" value="0.035" units="cm"/>
      <inkml:brushProperty name="height" value="0.035" units="cm"/>
      <inkml:brushProperty name="color" value="#E71224"/>
    </inkml:brush>
  </inkml:definitions>
  <inkml:trace contextRef="#ctx0" brushRef="#br0">0 85 24575,'32'-14'0,"65"-4"0,70 0 0,62 5 0,37 3-3650,10 3 3650,3 4 0,-41 2 0,-52 1 0,-48 0 0,-35 1 1138,-11 0-1138,-9 0 598,6-1-598,-13 0-6277</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4:03:49.101"/>
    </inkml:context>
    <inkml:brush xml:id="br0">
      <inkml:brushProperty name="width" value="0.035" units="cm"/>
      <inkml:brushProperty name="height" value="0.035" units="cm"/>
      <inkml:brushProperty name="color" value="#E71224"/>
    </inkml:brush>
  </inkml:definitions>
  <inkml:trace contextRef="#ctx0" brushRef="#br0">0 0 20567,'3368'107'0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1:48:33.229"/>
    </inkml:context>
    <inkml:brush xml:id="br0">
      <inkml:brushProperty name="width" value="0.035" units="cm"/>
      <inkml:brushProperty name="height" value="0.035" units="cm"/>
      <inkml:brushProperty name="color" value="#E71224"/>
    </inkml:brush>
  </inkml:definitions>
  <inkml:trace contextRef="#ctx0" brushRef="#br0">439 518 24575,'2'11'0,"-4"5"0,0-1 0,-2 1 0,0-1 0,0 0 0,-8 15 0,2-2 0,-124 302 0,-29 83 0,135-320 0,4 1 0,5 1 0,3 0 0,5 1 0,4 1 0,6 108 0,5-160 0,2 0 0,1 0 0,3-1 0,1 0 0,3-1 0,1 0 0,30 58 0,2-13 0,4-2 0,79 102 0,-53-87 0,4-4 0,4-3 0,5-4 0,3-4 0,3-5 0,196 127 0,-154-127-218,185 79-1,-228-121 110,1-4 0,2-4 0,114 19 0,-36-23 139,243 6 1,183-31-269,-535-3 166,453-25-1036,-376 10 741,221-54 0,-322 59 644,0-2 0,74-33-1,-103 40-175,-1-2-1,0 0 1,0-1 0,0 0-1,-1 0 1,-1-2-1,0 1 1,0-1 0,-1-1-1,-1 0 1,15-24-1,38-80 470,24-42-213,-54 107-357,155-268 0,-158 264 0,-4-2 0,-1-1 0,29-117 0,-14-46 0,-29 163 0,-3-1 0,-2 0 0,-3 0 0,-3 0 0,-11-84 0,-72-288 0,22 191 0,-99-248 0,141 440 0,-2 1 0,-34-54 0,-69-81 0,109 164 0,-1 0 0,-1 1 0,0 1 0,-2 0 0,-27-17 0,12 9 0,-96-69 0,-261-137 0,100 103 0,245 112 0,-1 1 0,-1 2 0,0 3 0,-69-5 0,-68 9 16,-217 22 0,-182 57-175,-398 142-425,707-149 533,245-59 51,-170 44 0,195-50 18,0 0-1,0 0 0,0 1 0,1 0 0,-1 0 1,1 1-1,0-1 0,0 1 0,0 0 0,-7 8 1,0 3 101,0 0 0,-11 19 1,14-19-49,0-1 1,-23 25-1,4-12-753,-45 34-1,44-41-6143</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0T12:53:42.570"/>
    </inkml:context>
    <inkml:brush xml:id="br0">
      <inkml:brushProperty name="width" value="0.035" units="cm"/>
      <inkml:brushProperty name="height" value="0.035" units="cm"/>
      <inkml:brushProperty name="color" value="#E71224"/>
    </inkml:brush>
  </inkml:definitions>
  <inkml:trace contextRef="#ctx0" brushRef="#br0">1 735 24575,'0'4'0,"1"-1"0,-1 1 0,1 0 0,0-1 0,1 1 0,-1-1 0,0 1 0,1-1 0,0 0 0,4 6 0,25 31 0,-22-30 0,-5-6 0,1 0 0,-1 0 0,1 0 0,1 0 0,-1-1 0,0 0 0,1 0 0,0 0 0,0 0 0,-1-1 0,1 0 0,1-1 0,-1 1 0,0-1 0,0 0 0,0-1 0,1 0 0,10 0 0,1-1 0,-1-1 0,1-1 0,-1-1 0,0 0 0,24-9 0,-4-2 0,-2-2 0,0-2 0,-1 0 0,48-39 0,115-111 0,-88 72 0,407-323-1365,-475 388-5461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0T12:53:44.451"/>
    </inkml:context>
    <inkml:brush xml:id="br0">
      <inkml:brushProperty name="width" value="0.035" units="cm"/>
      <inkml:brushProperty name="height" value="0.035" units="cm"/>
      <inkml:brushProperty name="color" value="#E71224"/>
    </inkml:brush>
  </inkml:definitions>
  <inkml:trace contextRef="#ctx0" brushRef="#br0">1 958 24575,'92'88'0,"-48"-37"0,-3 1 0,51 82 0,-85-122 0,4 8 0,2-1 0,21 26 0,-29-40 0,0 0 0,0 0 0,0 0 0,1-1 0,-1 0 0,1 0 0,0-1 0,0 1 0,1-1 0,-1-1 0,0 1 0,12 2 0,-8-3 0,1-1 0,-1 0 0,0-1 0,1 0 0,-1-1 0,19-3 0,1-3 0,33-11 0,-8-3 0,-1-1 0,72-43 0,100-73 0,-38 21 0,380-204 0,-539 304 0,0-2 0,-1 0 0,38-36 0,-8 9 0,126-74 0,-88 60 0,344-198 0,-278 160-767,-147 88 169,15-9-6228</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0T13:12:51.059"/>
    </inkml:context>
    <inkml:brush xml:id="br0">
      <inkml:brushProperty name="width" value="0.035" units="cm"/>
      <inkml:brushProperty name="height" value="0.035" units="cm"/>
      <inkml:brushProperty name="color" value="#E71224"/>
    </inkml:brush>
  </inkml:definitions>
  <inkml:trace contextRef="#ctx0" brushRef="#br0">1 1420 24575,'1'7'0,"-1"0"0,2-1 0,-1 1 0,1 0 0,0-1 0,0 1 0,1-1 0,0 0 0,0 0 0,0 0 0,7 8 0,1 1 0,1 0 0,26 25 0,-30-33 0,1-1 0,-1 0 0,1-1 0,0 1 0,0-2 0,1 1 0,0-1 0,-1-1 0,1 0 0,0 0 0,1-1 0,-1 0 0,0-1 0,13 1 0,-5-2 0,-1-1 0,1 0 0,0-1 0,-1-1 0,1-1 0,-1 0 0,25-11 0,36-20 0,-3-4 0,102-68 0,-104 61 0,797-544-1031,-340 223 538,-38 32 148,-426 287-709,-19 12-4214</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3:58:32.054"/>
    </inkml:context>
    <inkml:brush xml:id="br0">
      <inkml:brushProperty name="width" value="0.035" units="cm"/>
      <inkml:brushProperty name="height" value="0.035" units="cm"/>
      <inkml:brushProperty name="color" value="#E71224"/>
    </inkml:brush>
  </inkml:definitions>
  <inkml:trace contextRef="#ctx0" brushRef="#br0">47 459 24575,'1'0'0,"-1"0"0,1 0 0,-1 0 0,1 1 0,-1-1 0,1 0 0,-1 0 0,1 1 0,-1-1 0,1 0 0,-1 1 0,1-1 0,-1 0 0,1 1 0,-1-1 0,0 1 0,1-1 0,-1 1 0,0-1 0,0 1 0,1-1 0,-1 1 0,0-1 0,0 1 0,1 0 0,3 18 0,-3-16 0,6 58 0,-2 1 0,-5 105 0,-2-80 0,1-7 0,3 112 0,3-143 0,20 79 0,-12-81 0,1-1 0,2 0 0,23 44 0,-24-56 0,-12-26 0,0 0 0,1 0 0,-1 0 0,1-1 0,1 1 0,0-1 0,0-1 0,8 10 0,119 91 0,-95-79 0,-2-3 0,2-2 0,0-1 0,1-3 0,53 20 0,-66-30 0,1-1 0,-1-2 0,1 0 0,48 3 0,109-7 0,-129-3 0,1502-3 0,-992 5 0,-101-39 0,-167 6 0,665-6 0,7 38 0,-427 2 0,956-2-656,-1493 0 658,149-4-14,-125 1 42,-1 0 0,0-2-1,39-12 1,-4-2 169,2 4 1,78-10-1,129 1-270,-253 22 91,190-7-20,71-6 0,-274 14 0,11 0 0,-1-1 0,0-1 0,24-7 0,-36 9 0,0 0 0,-1 0 0,1 0 0,0 0 0,0 0 0,-1-1 0,1 0 0,-1 1 0,0-1 0,1 0 0,-1 0 0,0 0 0,0-1 0,0 1 0,0 0 0,-1-1 0,1 1 0,-1-1 0,1 0 0,-1 0 0,0 1 0,0-1 0,0 0 0,1-4 0,-2-13 0,0 0 0,-1 0 0,-1 0 0,-5-26 0,-3-19 0,7 28 0,-2 1 0,-1 0 0,-2 0 0,-2 0 0,-23-56 0,-43-60 0,62 130 0,0 0 0,-1 1 0,-2 1 0,-27-27 0,-14-15 0,40 42 0,0 1 0,-1 0 0,-38-28 0,-16 1 0,-78-36 0,-84-27 0,-57-29 0,160 57 0,99 58 0,-2 0 0,-1 3 0,0 1 0,-45-16 0,-8 8 0,0 5 0,-102-13 0,-190-5 0,-88 19 0,-3 22 0,236 1 0,-89-3 0,-277 4 0,361 7 0,-419 72 0,290-21 0,-706 25 0,543-44 0,248-13 0,23-10 0,-509 62 0,628-65 0,102-13 0,29-1 0,1-1 0,0 2 0,0 0 0,1 0 0,-1 1 0,-16 8 0,-58 39 0,60-34 0,-46 22 0,16-15-341,-2-3 0,0-3-1,-89 17 1,109-29-6485</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3:58:33.374"/>
    </inkml:context>
    <inkml:brush xml:id="br0">
      <inkml:brushProperty name="width" value="0.035" units="cm"/>
      <inkml:brushProperty name="height" value="0.035" units="cm"/>
      <inkml:brushProperty name="color" value="#E71224"/>
    </inkml:brush>
  </inkml:definitions>
  <inkml:trace contextRef="#ctx0" brushRef="#br0">1 4195 24575,'0'-5'0,"0"0"0,0 0 0,1 0 0,0 0 0,0 0 0,0 0 0,3-7 0,3-9 0,18-57-14,3 1-1,4 2 0,59-102 1,151-199-2385,258-275 1865,42 30 577,129-80-31,60 62 0,-612 553-117,3 5 0,183-90 1,279-78-211,-512 223 201,162-65 1188,-174 64-6672</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3:58:34.599"/>
    </inkml:context>
    <inkml:brush xml:id="br0">
      <inkml:brushProperty name="width" value="0.035" units="cm"/>
      <inkml:brushProperty name="height" value="0.035" units="cm"/>
      <inkml:brushProperty name="color" value="#E71224"/>
    </inkml:brush>
  </inkml:definitions>
  <inkml:trace contextRef="#ctx0" brushRef="#br0">0 0 24575,'0'5'0,"0"19"0,0 29 0,4 27 0,2 19 0,0 20 0,8 3 0,1 4 0,-1-11 0,-4-11 0,-2-19 0,-4-19 0,-2-16 0,-2-12 0,0-13-8191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3:58:36.365"/>
    </inkml:context>
    <inkml:brush xml:id="br0">
      <inkml:brushProperty name="width" value="0.035" units="cm"/>
      <inkml:brushProperty name="height" value="0.035" units="cm"/>
      <inkml:brushProperty name="color" value="#E71224"/>
    </inkml:brush>
  </inkml:definitions>
  <inkml:trace contextRef="#ctx0" brushRef="#br0">1 1 24575,'50'2'0,"0"2"0,1 2 0,75 20 0,-120-25 0,1 1 0,-1 0 0,0 0 0,0 0 0,0 1 0,0 0 0,10 7 0,-13-8 0,-1 0 0,0 1 0,1-1 0,-1 1 0,0 0 0,0-1 0,0 1 0,-1 0 0,1 0 0,-1 1 0,1-1 0,-1 0 0,0 0 0,0 1 0,-1-1 0,1 5 0,0 7 0,0 0 0,-1 0 0,-1 0 0,-1 0 0,0 0 0,-1 0 0,0 0 0,-1-1 0,-12 28 0,-4 1 0,-46 75 0,64-116 0,-2 5 0,-1 1 0,1-1 0,0 1 0,0 0 0,-3 14 0,6-21 0,1 1 0,0-1 0,0 1 0,0 0 0,-1-1 0,2 1 0,-1 0 0,0-1 0,0 1 0,0-1 0,1 1 0,-1-1 0,1 1 0,-1 0 0,1-1 0,0 0 0,0 1 0,-1-1 0,1 1 0,0-1 0,0 0 0,0 0 0,1 1 0,-1-1 0,0 0 0,0 0 0,0 0 0,1 0 0,-1-1 0,1 1 0,-1 0 0,1 0 0,-1-1 0,1 1 0,-1-1 0,3 1 0,12 2 0,0 0 0,1 0 0,-1-2 0,0 0 0,1-1 0,23-3 0,-17 1 0,1 1 0,23 3 0,-43-1 0,0-1 0,0 1 0,0 0 0,-1 0 0,1 0 0,0 0 0,-1 1 0,1 0 0,-1-1 0,1 1 0,5 5 0,-7-5 0,0-1 0,-1 1 0,1 0 0,-1 0 0,1 0 0,-1 0 0,0 0 0,0 1 0,0-1 0,0 0 0,0 1 0,0-1 0,-1 0 0,1 1 0,-1-1 0,0 1 0,0-1 0,1 0 0,-2 1 0,1 2 0,-2 6 0,0 0 0,0 0 0,-1 0 0,-1-1 0,0 1 0,0-1 0,-12 19 0,-50 66 0,51-75 0,-22 26 0,-1-1 0,-3-2 0,-59 49 0,72-70 0,0-1 0,-36 21 0,63-41 0,-1 0 0,1 0 0,-1 0 0,1 0 0,-1 0 0,1 0 0,-1 0 0,1 0 0,0 0 0,0 1 0,-1-1 0,1 0 0,-1 3 0,2-4 0,0 1 0,0-1 0,0 0 0,0 0 0,0 0 0,1 1 0,-1-1 0,0 0 0,0 0 0,0 0 0,0 0 0,0 0 0,1 1 0,-1-1 0,0 0 0,0 0 0,0 0 0,0 0 0,1 0 0,-1 0 0,0 0 0,0 0 0,0 0 0,1 0 0,-1 0 0,0 0 0,0 0 0,0 0 0,0 0 0,1 0 0,-1 0 0,0 0 0,0 0 0,0 0 0,1 0 0,-1 0 0,0 0 0,22-5 0,85-37-1365,-47 17-5461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3B58700-9FA2-48CE-AC88-D71D45EB490A}" type="datetimeFigureOut">
              <a:rPr lang="en-US" smtClean="0"/>
              <a:pPr/>
              <a:t>4/10/2025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E9BC4E5-2BC1-4F43-85DD-A1B8F74CB7EB}" type="slidenum">
              <a:rPr lang="en-US" smtClean="0"/>
              <a:pPr/>
              <a:t>‹#›</a:t>
            </a:fld>
            <a:endParaRPr lang="en-US"/>
          </a:p>
        </p:txBody>
      </p:sp>
    </p:spTree>
    <p:extLst>
      <p:ext uri="{BB962C8B-B14F-4D97-AF65-F5344CB8AC3E}">
        <p14:creationId xmlns:p14="http://schemas.microsoft.com/office/powerpoint/2010/main" val="14090042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Black Signature">
    <p:spTree>
      <p:nvGrpSpPr>
        <p:cNvPr id="1" name=""/>
        <p:cNvGrpSpPr/>
        <p:nvPr/>
      </p:nvGrpSpPr>
      <p:grpSpPr>
        <a:xfrm>
          <a:off x="0" y="0"/>
          <a:ext cx="0" cy="0"/>
          <a:chOff x="0" y="0"/>
          <a:chExt cx="0" cy="0"/>
        </a:xfrm>
      </p:grpSpPr>
      <p:pic>
        <p:nvPicPr>
          <p:cNvPr id="13" name="Picture 12" descr="swf_photo2.jpg"/>
          <p:cNvPicPr>
            <a:picLocks noChangeAspect="1"/>
          </p:cNvPicPr>
          <p:nvPr userDrawn="1"/>
        </p:nvPicPr>
        <p:blipFill>
          <a:blip r:embed="rId2" cstate="print"/>
          <a:stretch>
            <a:fillRect/>
          </a:stretch>
        </p:blipFill>
        <p:spPr>
          <a:xfrm>
            <a:off x="0" y="0"/>
            <a:ext cx="9144000" cy="6858000"/>
          </a:xfrm>
          <a:prstGeom prst="rect">
            <a:avLst/>
          </a:prstGeom>
        </p:spPr>
      </p:pic>
      <p:sp>
        <p:nvSpPr>
          <p:cNvPr id="9" name="Text Placeholder 8"/>
          <p:cNvSpPr>
            <a:spLocks noGrp="1"/>
          </p:cNvSpPr>
          <p:nvPr>
            <p:ph type="body" sz="quarter" idx="10" hasCustomPrompt="1"/>
          </p:nvPr>
        </p:nvSpPr>
        <p:spPr>
          <a:xfrm>
            <a:off x="458788" y="544531"/>
            <a:ext cx="4811856" cy="1854206"/>
          </a:xfrm>
        </p:spPr>
        <p:txBody>
          <a:bodyPr anchor="b" anchorCtr="0">
            <a:noAutofit/>
          </a:bodyPr>
          <a:lstStyle>
            <a:lvl1pPr marL="0" indent="0">
              <a:lnSpc>
                <a:spcPts val="3900"/>
              </a:lnSpc>
              <a:spcBef>
                <a:spcPts val="0"/>
              </a:spcBef>
              <a:spcAft>
                <a:spcPts val="0"/>
              </a:spcAft>
              <a:buNone/>
              <a:defRPr sz="3600" baseline="0">
                <a:solidFill>
                  <a:schemeClr val="accent1"/>
                </a:solidFill>
              </a:defRPr>
            </a:lvl1pPr>
            <a:lvl2pPr marL="0" indent="0">
              <a:lnSpc>
                <a:spcPct val="100000"/>
              </a:lnSpc>
              <a:spcAft>
                <a:spcPts val="0"/>
              </a:spcAft>
              <a:buNone/>
              <a:defRPr sz="1900">
                <a:solidFill>
                  <a:schemeClr val="bg1"/>
                </a:solidFill>
              </a:defRPr>
            </a:lvl2pPr>
            <a:lvl3pPr marL="468000" indent="0">
              <a:buNone/>
              <a:defRPr/>
            </a:lvl3pPr>
          </a:lstStyle>
          <a:p>
            <a:pPr lvl="0"/>
            <a:r>
              <a:rPr lang="en-US" dirty="0"/>
              <a:t>Master Title Slide Headline</a:t>
            </a:r>
          </a:p>
        </p:txBody>
      </p:sp>
      <p:grpSp>
        <p:nvGrpSpPr>
          <p:cNvPr id="4" name="Group 3"/>
          <p:cNvGrpSpPr/>
          <p:nvPr userDrawn="1"/>
        </p:nvGrpSpPr>
        <p:grpSpPr>
          <a:xfrm>
            <a:off x="5701703" y="2274980"/>
            <a:ext cx="3074395" cy="2060440"/>
            <a:chOff x="5701703" y="682760"/>
            <a:chExt cx="3074395" cy="2060440"/>
          </a:xfrm>
        </p:grpSpPr>
        <p:sp>
          <p:nvSpPr>
            <p:cNvPr id="5" name="Freeform 4"/>
            <p:cNvSpPr/>
            <p:nvPr/>
          </p:nvSpPr>
          <p:spPr>
            <a:xfrm>
              <a:off x="6164291" y="682760"/>
              <a:ext cx="2013677" cy="2060440"/>
            </a:xfrm>
            <a:custGeom>
              <a:avLst/>
              <a:gdLst>
                <a:gd name="connsiteX0" fmla="*/ 0 w 4457700"/>
                <a:gd name="connsiteY0" fmla="*/ 0 h 4552950"/>
                <a:gd name="connsiteX1" fmla="*/ 4457700 w 4457700"/>
                <a:gd name="connsiteY1" fmla="*/ 1828800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57700"/>
                <a:gd name="connsiteY0" fmla="*/ 0 h 4552950"/>
                <a:gd name="connsiteX1" fmla="*/ 4457700 w 4457700"/>
                <a:gd name="connsiteY1" fmla="*/ 1824037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57700"/>
                <a:gd name="connsiteY0" fmla="*/ 0 h 4552950"/>
                <a:gd name="connsiteX1" fmla="*/ 4457700 w 4457700"/>
                <a:gd name="connsiteY1" fmla="*/ 1816893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62462"/>
                <a:gd name="connsiteY0" fmla="*/ 0 h 4552950"/>
                <a:gd name="connsiteX1" fmla="*/ 4462462 w 4462462"/>
                <a:gd name="connsiteY1" fmla="*/ 1819275 h 4552950"/>
                <a:gd name="connsiteX2" fmla="*/ 4457700 w 4462462"/>
                <a:gd name="connsiteY2" fmla="*/ 2743200 h 4552950"/>
                <a:gd name="connsiteX3" fmla="*/ 0 w 4462462"/>
                <a:gd name="connsiteY3" fmla="*/ 4552950 h 4552950"/>
                <a:gd name="connsiteX4" fmla="*/ 0 w 4462462"/>
                <a:gd name="connsiteY4" fmla="*/ 3543300 h 4552950"/>
                <a:gd name="connsiteX5" fmla="*/ 3282950 w 4462462"/>
                <a:gd name="connsiteY5" fmla="*/ 2286000 h 4552950"/>
                <a:gd name="connsiteX6" fmla="*/ 0 w 4462462"/>
                <a:gd name="connsiteY6" fmla="*/ 1016000 h 4552950"/>
                <a:gd name="connsiteX7" fmla="*/ 0 w 4462462"/>
                <a:gd name="connsiteY7" fmla="*/ 0 h 4552950"/>
                <a:gd name="connsiteX0" fmla="*/ 0 w 4462921"/>
                <a:gd name="connsiteY0" fmla="*/ 0 h 4552950"/>
                <a:gd name="connsiteX1" fmla="*/ 4462462 w 4462921"/>
                <a:gd name="connsiteY1" fmla="*/ 1819275 h 4552950"/>
                <a:gd name="connsiteX2" fmla="*/ 4462463 w 4462921"/>
                <a:gd name="connsiteY2" fmla="*/ 2747962 h 4552950"/>
                <a:gd name="connsiteX3" fmla="*/ 0 w 4462921"/>
                <a:gd name="connsiteY3" fmla="*/ 4552950 h 4552950"/>
                <a:gd name="connsiteX4" fmla="*/ 0 w 4462921"/>
                <a:gd name="connsiteY4" fmla="*/ 3543300 h 4552950"/>
                <a:gd name="connsiteX5" fmla="*/ 3282950 w 4462921"/>
                <a:gd name="connsiteY5" fmla="*/ 2286000 h 4552950"/>
                <a:gd name="connsiteX6" fmla="*/ 0 w 4462921"/>
                <a:gd name="connsiteY6" fmla="*/ 1016000 h 4552950"/>
                <a:gd name="connsiteX7" fmla="*/ 0 w 4462921"/>
                <a:gd name="connsiteY7" fmla="*/ 0 h 4552950"/>
                <a:gd name="connsiteX0" fmla="*/ 0 w 4462921"/>
                <a:gd name="connsiteY0" fmla="*/ 0 h 4552950"/>
                <a:gd name="connsiteX1" fmla="*/ 4462462 w 4462921"/>
                <a:gd name="connsiteY1" fmla="*/ 1819275 h 4552950"/>
                <a:gd name="connsiteX2" fmla="*/ 4462463 w 4462921"/>
                <a:gd name="connsiteY2" fmla="*/ 2747962 h 4552950"/>
                <a:gd name="connsiteX3" fmla="*/ 0 w 4462921"/>
                <a:gd name="connsiteY3" fmla="*/ 4552950 h 4552950"/>
                <a:gd name="connsiteX4" fmla="*/ 0 w 4462921"/>
                <a:gd name="connsiteY4" fmla="*/ 3543300 h 4552950"/>
                <a:gd name="connsiteX5" fmla="*/ 3282950 w 4462921"/>
                <a:gd name="connsiteY5" fmla="*/ 2286000 h 4552950"/>
                <a:gd name="connsiteX6" fmla="*/ 0 w 4462921"/>
                <a:gd name="connsiteY6" fmla="*/ 1016000 h 4552950"/>
                <a:gd name="connsiteX7" fmla="*/ 0 w 4462921"/>
                <a:gd name="connsiteY7" fmla="*/ 0 h 4552950"/>
                <a:gd name="connsiteX0" fmla="*/ 0 w 4462921"/>
                <a:gd name="connsiteY0" fmla="*/ 0 h 4560094"/>
                <a:gd name="connsiteX1" fmla="*/ 4462462 w 4462921"/>
                <a:gd name="connsiteY1" fmla="*/ 1819275 h 4560094"/>
                <a:gd name="connsiteX2" fmla="*/ 4462463 w 4462921"/>
                <a:gd name="connsiteY2" fmla="*/ 2747962 h 4560094"/>
                <a:gd name="connsiteX3" fmla="*/ 2381 w 4462921"/>
                <a:gd name="connsiteY3" fmla="*/ 4560094 h 4560094"/>
                <a:gd name="connsiteX4" fmla="*/ 0 w 4462921"/>
                <a:gd name="connsiteY4" fmla="*/ 3543300 h 4560094"/>
                <a:gd name="connsiteX5" fmla="*/ 3282950 w 4462921"/>
                <a:gd name="connsiteY5" fmla="*/ 2286000 h 4560094"/>
                <a:gd name="connsiteX6" fmla="*/ 0 w 4462921"/>
                <a:gd name="connsiteY6" fmla="*/ 1016000 h 4560094"/>
                <a:gd name="connsiteX7" fmla="*/ 0 w 4462921"/>
                <a:gd name="connsiteY7" fmla="*/ 0 h 4560094"/>
                <a:gd name="connsiteX0" fmla="*/ 0 w 4462921"/>
                <a:gd name="connsiteY0" fmla="*/ 0 h 4560094"/>
                <a:gd name="connsiteX1" fmla="*/ 4462462 w 4462921"/>
                <a:gd name="connsiteY1" fmla="*/ 1819275 h 4560094"/>
                <a:gd name="connsiteX2" fmla="*/ 4462463 w 4462921"/>
                <a:gd name="connsiteY2" fmla="*/ 2747962 h 4560094"/>
                <a:gd name="connsiteX3" fmla="*/ 2381 w 4462921"/>
                <a:gd name="connsiteY3" fmla="*/ 4560094 h 4560094"/>
                <a:gd name="connsiteX4" fmla="*/ 0 w 4462921"/>
                <a:gd name="connsiteY4" fmla="*/ 3543300 h 4560094"/>
                <a:gd name="connsiteX5" fmla="*/ 3275807 w 4462921"/>
                <a:gd name="connsiteY5" fmla="*/ 2286000 h 4560094"/>
                <a:gd name="connsiteX6" fmla="*/ 0 w 4462921"/>
                <a:gd name="connsiteY6" fmla="*/ 1016000 h 4560094"/>
                <a:gd name="connsiteX7" fmla="*/ 0 w 4462921"/>
                <a:gd name="connsiteY7" fmla="*/ 0 h 4560094"/>
                <a:gd name="connsiteX0" fmla="*/ 0 w 4462921"/>
                <a:gd name="connsiteY0" fmla="*/ 0 h 4557713"/>
                <a:gd name="connsiteX1" fmla="*/ 4462462 w 4462921"/>
                <a:gd name="connsiteY1" fmla="*/ 1819275 h 4557713"/>
                <a:gd name="connsiteX2" fmla="*/ 4462463 w 4462921"/>
                <a:gd name="connsiteY2" fmla="*/ 2747962 h 4557713"/>
                <a:gd name="connsiteX3" fmla="*/ 2381 w 4462921"/>
                <a:gd name="connsiteY3" fmla="*/ 4557713 h 4557713"/>
                <a:gd name="connsiteX4" fmla="*/ 0 w 4462921"/>
                <a:gd name="connsiteY4" fmla="*/ 3543300 h 4557713"/>
                <a:gd name="connsiteX5" fmla="*/ 3275807 w 4462921"/>
                <a:gd name="connsiteY5" fmla="*/ 2286000 h 4557713"/>
                <a:gd name="connsiteX6" fmla="*/ 0 w 4462921"/>
                <a:gd name="connsiteY6" fmla="*/ 1016000 h 4557713"/>
                <a:gd name="connsiteX7" fmla="*/ 0 w 4462921"/>
                <a:gd name="connsiteY7" fmla="*/ 0 h 4557713"/>
                <a:gd name="connsiteX0" fmla="*/ 0 w 4462921"/>
                <a:gd name="connsiteY0" fmla="*/ 0 h 4562475"/>
                <a:gd name="connsiteX1" fmla="*/ 4462462 w 4462921"/>
                <a:gd name="connsiteY1" fmla="*/ 1819275 h 4562475"/>
                <a:gd name="connsiteX2" fmla="*/ 4462463 w 4462921"/>
                <a:gd name="connsiteY2" fmla="*/ 2747962 h 4562475"/>
                <a:gd name="connsiteX3" fmla="*/ 2381 w 4462921"/>
                <a:gd name="connsiteY3" fmla="*/ 4562475 h 4562475"/>
                <a:gd name="connsiteX4" fmla="*/ 0 w 4462921"/>
                <a:gd name="connsiteY4" fmla="*/ 3543300 h 4562475"/>
                <a:gd name="connsiteX5" fmla="*/ 3275807 w 4462921"/>
                <a:gd name="connsiteY5" fmla="*/ 2286000 h 4562475"/>
                <a:gd name="connsiteX6" fmla="*/ 0 w 4462921"/>
                <a:gd name="connsiteY6" fmla="*/ 1016000 h 4562475"/>
                <a:gd name="connsiteX7" fmla="*/ 0 w 4462921"/>
                <a:gd name="connsiteY7" fmla="*/ 0 h 4562475"/>
                <a:gd name="connsiteX0" fmla="*/ 2486 w 4465407"/>
                <a:gd name="connsiteY0" fmla="*/ 0 h 4564856"/>
                <a:gd name="connsiteX1" fmla="*/ 4464948 w 4465407"/>
                <a:gd name="connsiteY1" fmla="*/ 1819275 h 4564856"/>
                <a:gd name="connsiteX2" fmla="*/ 4464949 w 4465407"/>
                <a:gd name="connsiteY2" fmla="*/ 2747962 h 4564856"/>
                <a:gd name="connsiteX3" fmla="*/ 105 w 4465407"/>
                <a:gd name="connsiteY3" fmla="*/ 4564856 h 4564856"/>
                <a:gd name="connsiteX4" fmla="*/ 2486 w 4465407"/>
                <a:gd name="connsiteY4" fmla="*/ 3543300 h 4564856"/>
                <a:gd name="connsiteX5" fmla="*/ 3278293 w 4465407"/>
                <a:gd name="connsiteY5" fmla="*/ 2286000 h 4564856"/>
                <a:gd name="connsiteX6" fmla="*/ 2486 w 4465407"/>
                <a:gd name="connsiteY6" fmla="*/ 1016000 h 4564856"/>
                <a:gd name="connsiteX7" fmla="*/ 2486 w 4465407"/>
                <a:gd name="connsiteY7" fmla="*/ 0 h 4564856"/>
                <a:gd name="connsiteX0" fmla="*/ 2610 w 4465531"/>
                <a:gd name="connsiteY0" fmla="*/ 0 h 4564856"/>
                <a:gd name="connsiteX1" fmla="*/ 4465072 w 4465531"/>
                <a:gd name="connsiteY1" fmla="*/ 1819275 h 4564856"/>
                <a:gd name="connsiteX2" fmla="*/ 4465073 w 4465531"/>
                <a:gd name="connsiteY2" fmla="*/ 2747962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5531"/>
                <a:gd name="connsiteY0" fmla="*/ 0 h 4564856"/>
                <a:gd name="connsiteX1" fmla="*/ 4465072 w 4465531"/>
                <a:gd name="connsiteY1" fmla="*/ 1819275 h 4564856"/>
                <a:gd name="connsiteX2" fmla="*/ 4465073 w 4465531"/>
                <a:gd name="connsiteY2" fmla="*/ 2750343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5531"/>
                <a:gd name="connsiteY0" fmla="*/ 0 h 4564856"/>
                <a:gd name="connsiteX1" fmla="*/ 4465072 w 4465531"/>
                <a:gd name="connsiteY1" fmla="*/ 1819275 h 4564856"/>
                <a:gd name="connsiteX2" fmla="*/ 4465073 w 4465531"/>
                <a:gd name="connsiteY2" fmla="*/ 2755106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8417 w 4467453"/>
                <a:gd name="connsiteY5" fmla="*/ 2286000 h 4564856"/>
                <a:gd name="connsiteX6" fmla="*/ 2610 w 4467453"/>
                <a:gd name="connsiteY6" fmla="*/ 1016000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8417 w 4467453"/>
                <a:gd name="connsiteY5" fmla="*/ 2286000 h 4564856"/>
                <a:gd name="connsiteX6" fmla="*/ 2610 w 4467453"/>
                <a:gd name="connsiteY6" fmla="*/ 1020763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1273 w 4467453"/>
                <a:gd name="connsiteY5" fmla="*/ 2288382 h 4564856"/>
                <a:gd name="connsiteX6" fmla="*/ 2610 w 4467453"/>
                <a:gd name="connsiteY6" fmla="*/ 1020763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1273 w 4467453"/>
                <a:gd name="connsiteY5" fmla="*/ 2288382 h 4564856"/>
                <a:gd name="connsiteX6" fmla="*/ 2610 w 4467453"/>
                <a:gd name="connsiteY6" fmla="*/ 1020763 h 4564856"/>
                <a:gd name="connsiteX7" fmla="*/ 2610 w 4467453"/>
                <a:gd name="connsiteY7" fmla="*/ 0 h 4564856"/>
                <a:gd name="connsiteX0" fmla="*/ 2610 w 4465530"/>
                <a:gd name="connsiteY0" fmla="*/ 0 h 4564856"/>
                <a:gd name="connsiteX1" fmla="*/ 4465071 w 4465530"/>
                <a:gd name="connsiteY1" fmla="*/ 1819275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0763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0763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3145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64129 w 4465530"/>
                <a:gd name="connsiteY5" fmla="*/ 2288382 h 4564856"/>
                <a:gd name="connsiteX6" fmla="*/ 2610 w 4465530"/>
                <a:gd name="connsiteY6" fmla="*/ 1023145 h 4564856"/>
                <a:gd name="connsiteX7" fmla="*/ 2610 w 4465530"/>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5066 w 4467986"/>
                <a:gd name="connsiteY6" fmla="*/ 1023145 h 4564856"/>
                <a:gd name="connsiteX7" fmla="*/ 0 w 4467986"/>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2533 w 4467986"/>
                <a:gd name="connsiteY6" fmla="*/ 1018079 h 4564856"/>
                <a:gd name="connsiteX7" fmla="*/ 0 w 4467986"/>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2533 w 4467986"/>
                <a:gd name="connsiteY6" fmla="*/ 1023145 h 4564856"/>
                <a:gd name="connsiteX7" fmla="*/ 0 w 4467986"/>
                <a:gd name="connsiteY7" fmla="*/ 0 h 4564856"/>
                <a:gd name="connsiteX0" fmla="*/ 0 w 4467986"/>
                <a:gd name="connsiteY0" fmla="*/ 0 h 4567262"/>
                <a:gd name="connsiteX1" fmla="*/ 4467527 w 4467986"/>
                <a:gd name="connsiteY1" fmla="*/ 1814537 h 4567262"/>
                <a:gd name="connsiteX2" fmla="*/ 4467529 w 4467986"/>
                <a:gd name="connsiteY2" fmla="*/ 2757512 h 4567262"/>
                <a:gd name="connsiteX3" fmla="*/ 2685 w 4467986"/>
                <a:gd name="connsiteY3" fmla="*/ 4567262 h 4567262"/>
                <a:gd name="connsiteX4" fmla="*/ 2684 w 4467986"/>
                <a:gd name="connsiteY4" fmla="*/ 3548087 h 4567262"/>
                <a:gd name="connsiteX5" fmla="*/ 3266585 w 4467986"/>
                <a:gd name="connsiteY5" fmla="*/ 2290788 h 4567262"/>
                <a:gd name="connsiteX6" fmla="*/ 2533 w 4467986"/>
                <a:gd name="connsiteY6" fmla="*/ 1025551 h 4567262"/>
                <a:gd name="connsiteX7" fmla="*/ 0 w 4467986"/>
                <a:gd name="connsiteY7" fmla="*/ 0 h 4567262"/>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50493 h 4569668"/>
                <a:gd name="connsiteX5" fmla="*/ 3264555 w 4465956"/>
                <a:gd name="connsiteY5" fmla="*/ 2293194 h 4569668"/>
                <a:gd name="connsiteX6" fmla="*/ 503 w 4465956"/>
                <a:gd name="connsiteY6" fmla="*/ 1027957 h 4569668"/>
                <a:gd name="connsiteX7" fmla="*/ 377 w 4465956"/>
                <a:gd name="connsiteY7" fmla="*/ 0 h 4569668"/>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48111 h 4569668"/>
                <a:gd name="connsiteX5" fmla="*/ 3264555 w 4465956"/>
                <a:gd name="connsiteY5" fmla="*/ 2293194 h 4569668"/>
                <a:gd name="connsiteX6" fmla="*/ 503 w 4465956"/>
                <a:gd name="connsiteY6" fmla="*/ 1027957 h 4569668"/>
                <a:gd name="connsiteX7" fmla="*/ 377 w 4465956"/>
                <a:gd name="connsiteY7" fmla="*/ 0 h 4569668"/>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48111 h 4569668"/>
                <a:gd name="connsiteX5" fmla="*/ 3257411 w 4465956"/>
                <a:gd name="connsiteY5" fmla="*/ 2293194 h 4569668"/>
                <a:gd name="connsiteX6" fmla="*/ 503 w 4465956"/>
                <a:gd name="connsiteY6" fmla="*/ 1027957 h 4569668"/>
                <a:gd name="connsiteX7" fmla="*/ 377 w 4465956"/>
                <a:gd name="connsiteY7" fmla="*/ 0 h 4569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65956" h="4569668">
                  <a:moveTo>
                    <a:pt x="377" y="0"/>
                  </a:moveTo>
                  <a:lnTo>
                    <a:pt x="4465497" y="1816943"/>
                  </a:lnTo>
                  <a:cubicBezTo>
                    <a:pt x="4463910" y="2124918"/>
                    <a:pt x="4467086" y="2451943"/>
                    <a:pt x="4465499" y="2759918"/>
                  </a:cubicBezTo>
                  <a:lnTo>
                    <a:pt x="655" y="4569668"/>
                  </a:lnTo>
                  <a:cubicBezTo>
                    <a:pt x="-139" y="4230737"/>
                    <a:pt x="1448" y="3887042"/>
                    <a:pt x="654" y="3548111"/>
                  </a:cubicBezTo>
                  <a:lnTo>
                    <a:pt x="3257411" y="2293194"/>
                  </a:lnTo>
                  <a:lnTo>
                    <a:pt x="503" y="1027957"/>
                  </a:lnTo>
                  <a:cubicBezTo>
                    <a:pt x="-1186" y="686909"/>
                    <a:pt x="2066" y="341048"/>
                    <a:pt x="377"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01703" y="1523009"/>
              <a:ext cx="3074395" cy="251999"/>
            </a:xfrm>
            <a:prstGeom prst="rect">
              <a:avLst/>
            </a:prstGeom>
          </p:spPr>
        </p:pic>
      </p:grpSp>
      <p:pic>
        <p:nvPicPr>
          <p:cNvPr id="11" name="Picture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6173817" y="6279323"/>
            <a:ext cx="2520922" cy="176078"/>
          </a:xfrm>
          <a:prstGeom prst="rect">
            <a:avLst/>
          </a:prstGeom>
        </p:spPr>
      </p:pic>
      <p:cxnSp>
        <p:nvCxnSpPr>
          <p:cNvPr id="12" name="Straight Connector 11"/>
          <p:cNvCxnSpPr/>
          <p:nvPr userDrawn="1"/>
        </p:nvCxnSpPr>
        <p:spPr>
          <a:xfrm>
            <a:off x="457200" y="6570921"/>
            <a:ext cx="8686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 Placeholder 8"/>
          <p:cNvSpPr>
            <a:spLocks noGrp="1"/>
          </p:cNvSpPr>
          <p:nvPr>
            <p:ph type="body" sz="quarter" idx="11" hasCustomPrompt="1"/>
          </p:nvPr>
        </p:nvSpPr>
        <p:spPr>
          <a:xfrm>
            <a:off x="459320" y="2543510"/>
            <a:ext cx="4811323" cy="1233311"/>
          </a:xfrm>
        </p:spPr>
        <p:txBody>
          <a:bodyPr>
            <a:noAutofit/>
          </a:bodyPr>
          <a:lstStyle>
            <a:lvl1pPr marL="0" indent="0">
              <a:lnSpc>
                <a:spcPts val="3900"/>
              </a:lnSpc>
              <a:spcBef>
                <a:spcPts val="0"/>
              </a:spcBef>
              <a:spcAft>
                <a:spcPts val="0"/>
              </a:spcAft>
              <a:buNone/>
              <a:defRPr sz="2400" baseline="0">
                <a:solidFill>
                  <a:schemeClr val="bg2"/>
                </a:solidFill>
              </a:defRPr>
            </a:lvl1pPr>
            <a:lvl2pPr marL="0" indent="0">
              <a:lnSpc>
                <a:spcPct val="100000"/>
              </a:lnSpc>
              <a:spcAft>
                <a:spcPts val="0"/>
              </a:spcAft>
              <a:buNone/>
              <a:defRPr sz="1900">
                <a:solidFill>
                  <a:schemeClr val="bg1"/>
                </a:solidFill>
              </a:defRPr>
            </a:lvl2pPr>
            <a:lvl3pPr marL="468000" indent="0">
              <a:buNone/>
              <a:defRPr/>
            </a:lvl3pPr>
          </a:lstStyle>
          <a:p>
            <a:pPr lvl="0"/>
            <a:r>
              <a:rPr lang="en-US" dirty="0"/>
              <a:t>Master Title Slide Headline</a:t>
            </a:r>
          </a:p>
        </p:txBody>
      </p:sp>
    </p:spTree>
    <p:extLst>
      <p:ext uri="{BB962C8B-B14F-4D97-AF65-F5344CB8AC3E}">
        <p14:creationId xmlns:p14="http://schemas.microsoft.com/office/powerpoint/2010/main" val="41953770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ntroductions">
    <p:bg>
      <p:bgPr>
        <a:solidFill>
          <a:schemeClr val="tx2"/>
        </a:solidFill>
        <a:effectLst/>
      </p:bgPr>
    </p:bg>
    <p:spTree>
      <p:nvGrpSpPr>
        <p:cNvPr id="1" name=""/>
        <p:cNvGrpSpPr/>
        <p:nvPr/>
      </p:nvGrpSpPr>
      <p:grpSpPr>
        <a:xfrm>
          <a:off x="0" y="0"/>
          <a:ext cx="0" cy="0"/>
          <a:chOff x="0" y="0"/>
          <a:chExt cx="0" cy="0"/>
        </a:xfrm>
      </p:grpSpPr>
      <p:pic>
        <p:nvPicPr>
          <p:cNvPr id="4" name="Picture 3" descr="stk153597rke.jpg"/>
          <p:cNvPicPr>
            <a:picLocks noChangeAspect="1"/>
          </p:cNvPicPr>
          <p:nvPr userDrawn="1"/>
        </p:nvPicPr>
        <p:blipFill>
          <a:blip r:embed="rId2" cstate="print"/>
          <a:stretch>
            <a:fillRect/>
          </a:stretch>
        </p:blipFill>
        <p:spPr>
          <a:xfrm>
            <a:off x="0" y="0"/>
            <a:ext cx="9144000" cy="6858000"/>
          </a:xfrm>
          <a:prstGeom prst="rect">
            <a:avLst/>
          </a:prstGeom>
        </p:spPr>
      </p:pic>
      <p:sp>
        <p:nvSpPr>
          <p:cNvPr id="5" name="Text Placeholder 8"/>
          <p:cNvSpPr>
            <a:spLocks noGrp="1"/>
          </p:cNvSpPr>
          <p:nvPr>
            <p:ph type="body" sz="quarter" idx="10" hasCustomPrompt="1"/>
          </p:nvPr>
        </p:nvSpPr>
        <p:spPr>
          <a:xfrm>
            <a:off x="457200" y="359082"/>
            <a:ext cx="8228013" cy="605012"/>
          </a:xfrm>
        </p:spPr>
        <p:txBody>
          <a:bodyPr lIns="0" rIns="0" anchor="b" anchorCtr="0">
            <a:noAutofit/>
          </a:bodyPr>
          <a:lstStyle>
            <a:lvl1pPr marL="0" indent="0" algn="l">
              <a:lnSpc>
                <a:spcPts val="3900"/>
              </a:lnSpc>
              <a:spcBef>
                <a:spcPts val="0"/>
              </a:spcBef>
              <a:spcAft>
                <a:spcPts val="0"/>
              </a:spcAft>
              <a:buNone/>
              <a:defRPr sz="4000" b="0" baseline="0">
                <a:solidFill>
                  <a:schemeClr val="tx2"/>
                </a:solidFill>
              </a:defRPr>
            </a:lvl1pPr>
            <a:lvl2pPr marL="0" indent="0">
              <a:lnSpc>
                <a:spcPct val="100000"/>
              </a:lnSpc>
              <a:spcAft>
                <a:spcPts val="0"/>
              </a:spcAft>
              <a:buNone/>
              <a:defRPr sz="1900">
                <a:solidFill>
                  <a:schemeClr val="bg1"/>
                </a:solidFill>
              </a:defRPr>
            </a:lvl2pPr>
            <a:lvl3pPr marL="468000" indent="0">
              <a:buNone/>
              <a:defRPr/>
            </a:lvl3pPr>
          </a:lstStyle>
          <a:p>
            <a:pPr lvl="0"/>
            <a:r>
              <a:rPr lang="en-US" dirty="0"/>
              <a:t>Master Divider Slide Headline</a:t>
            </a:r>
          </a:p>
        </p:txBody>
      </p:sp>
    </p:spTree>
    <p:extLst>
      <p:ext uri="{BB962C8B-B14F-4D97-AF65-F5344CB8AC3E}">
        <p14:creationId xmlns:p14="http://schemas.microsoft.com/office/powerpoint/2010/main" val="23099448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Next Steps">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a:xfrm>
            <a:off x="457201" y="1381125"/>
            <a:ext cx="8228012" cy="5037138"/>
          </a:xfrm>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pic>
        <p:nvPicPr>
          <p:cNvPr id="9" name="Picture 8" descr="Power_PC [Converted].png"/>
          <p:cNvPicPr>
            <a:picLocks noChangeAspect="1"/>
          </p:cNvPicPr>
          <p:nvPr userDrawn="1"/>
        </p:nvPicPr>
        <p:blipFill>
          <a:blip r:embed="rId2" cstate="print"/>
          <a:stretch>
            <a:fillRect/>
          </a:stretch>
        </p:blipFill>
        <p:spPr>
          <a:xfrm>
            <a:off x="7294652" y="170122"/>
            <a:ext cx="1535846" cy="1781155"/>
          </a:xfrm>
          <a:prstGeom prst="rect">
            <a:avLst/>
          </a:prstGeom>
        </p:spPr>
      </p:pic>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userDrawn="1"/>
        </p:nvSpPr>
        <p:spPr>
          <a:xfrm>
            <a:off x="444500" y="6572250"/>
            <a:ext cx="2573227" cy="230832"/>
          </a:xfrm>
          <a:prstGeom prst="rect">
            <a:avLst/>
          </a:prstGeom>
          <a:noFill/>
        </p:spPr>
        <p:txBody>
          <a:bodyPr wrap="square" lIns="0">
            <a:spAutoFit/>
          </a:bodyPr>
          <a:lstStyle/>
          <a:p>
            <a:pPr algn="ctr">
              <a:defRPr/>
            </a:pPr>
            <a:r>
              <a:rPr lang="en-US" sz="900" dirty="0">
                <a:solidFill>
                  <a:srgbClr val="7F7F7F"/>
                </a:solidFill>
                <a:latin typeface="Arial" pitchFamily="34" charset="0"/>
                <a:cs typeface="Arial" pitchFamily="34" charset="0"/>
              </a:rPr>
              <a:t>Copyright © 2012 Accenture  All rights reserved.</a:t>
            </a:r>
          </a:p>
        </p:txBody>
      </p: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Knowledge Check">
    <p:spTree>
      <p:nvGrpSpPr>
        <p:cNvPr id="1" name=""/>
        <p:cNvGrpSpPr/>
        <p:nvPr/>
      </p:nvGrpSpPr>
      <p:grpSpPr>
        <a:xfrm>
          <a:off x="0" y="0"/>
          <a:ext cx="0" cy="0"/>
          <a:chOff x="0" y="0"/>
          <a:chExt cx="0" cy="0"/>
        </a:xfrm>
      </p:grpSpPr>
      <p:pic>
        <p:nvPicPr>
          <p:cNvPr id="11" name="Picture 10" descr="Light Bulb_PC [Converted].png"/>
          <p:cNvPicPr>
            <a:picLocks noChangeAspect="1"/>
          </p:cNvPicPr>
          <p:nvPr userDrawn="1"/>
        </p:nvPicPr>
        <p:blipFill>
          <a:blip r:embed="rId2" cstate="print"/>
          <a:stretch>
            <a:fillRect/>
          </a:stretch>
        </p:blipFill>
        <p:spPr>
          <a:xfrm>
            <a:off x="7315201" y="170122"/>
            <a:ext cx="1388650" cy="2239199"/>
          </a:xfrm>
          <a:prstGeom prst="rect">
            <a:avLst/>
          </a:prstGeom>
        </p:spPr>
      </p:pic>
      <p:sp>
        <p:nvSpPr>
          <p:cNvPr id="10" name="Content Placeholder 9"/>
          <p:cNvSpPr>
            <a:spLocks noGrp="1"/>
          </p:cNvSpPr>
          <p:nvPr>
            <p:ph sz="quarter" idx="12" hasCustomPrompt="1"/>
          </p:nvPr>
        </p:nvSpPr>
        <p:spPr>
          <a:xfrm>
            <a:off x="457201" y="1381125"/>
            <a:ext cx="8228012" cy="5037138"/>
          </a:xfrm>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userDrawn="1"/>
        </p:nvSpPr>
        <p:spPr>
          <a:xfrm>
            <a:off x="444500" y="6572250"/>
            <a:ext cx="2573227" cy="230832"/>
          </a:xfrm>
          <a:prstGeom prst="rect">
            <a:avLst/>
          </a:prstGeom>
          <a:noFill/>
        </p:spPr>
        <p:txBody>
          <a:bodyPr wrap="square" lIns="0">
            <a:spAutoFit/>
          </a:bodyPr>
          <a:lstStyle/>
          <a:p>
            <a:pPr algn="ctr">
              <a:defRPr/>
            </a:pPr>
            <a:r>
              <a:rPr lang="en-US" sz="900" dirty="0">
                <a:solidFill>
                  <a:srgbClr val="7F7F7F"/>
                </a:solidFill>
                <a:latin typeface="Arial" pitchFamily="34" charset="0"/>
                <a:cs typeface="Arial" pitchFamily="34" charset="0"/>
              </a:rPr>
              <a:t>Copyright © 2012 Accenture  All rights reserved.</a:t>
            </a:r>
          </a:p>
        </p:txBody>
      </p: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pic>
        <p:nvPicPr>
          <p:cNvPr id="9" name="Picture 8" descr="Magnify_PC [Converted].png"/>
          <p:cNvPicPr>
            <a:picLocks noChangeAspect="1"/>
          </p:cNvPicPr>
          <p:nvPr userDrawn="1"/>
        </p:nvPicPr>
        <p:blipFill>
          <a:blip r:embed="rId2" cstate="print"/>
          <a:stretch>
            <a:fillRect/>
          </a:stretch>
        </p:blipFill>
        <p:spPr>
          <a:xfrm>
            <a:off x="7017943" y="158624"/>
            <a:ext cx="2000897" cy="2006852"/>
          </a:xfrm>
          <a:prstGeom prst="rect">
            <a:avLst/>
          </a:prstGeom>
        </p:spPr>
      </p:pic>
      <p:sp>
        <p:nvSpPr>
          <p:cNvPr id="10" name="Content Placeholder 9"/>
          <p:cNvSpPr>
            <a:spLocks noGrp="1"/>
          </p:cNvSpPr>
          <p:nvPr>
            <p:ph sz="quarter" idx="12" hasCustomPrompt="1"/>
          </p:nvPr>
        </p:nvSpPr>
        <p:spPr>
          <a:xfrm>
            <a:off x="457201" y="1381125"/>
            <a:ext cx="8228012" cy="5037138"/>
          </a:xfrm>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userDrawn="1"/>
        </p:nvSpPr>
        <p:spPr>
          <a:xfrm>
            <a:off x="444500" y="6572250"/>
            <a:ext cx="2573227" cy="230832"/>
          </a:xfrm>
          <a:prstGeom prst="rect">
            <a:avLst/>
          </a:prstGeom>
          <a:noFill/>
        </p:spPr>
        <p:txBody>
          <a:bodyPr wrap="square" lIns="0">
            <a:spAutoFit/>
          </a:bodyPr>
          <a:lstStyle/>
          <a:p>
            <a:pPr algn="ctr">
              <a:defRPr/>
            </a:pPr>
            <a:r>
              <a:rPr lang="en-US" sz="900" dirty="0">
                <a:solidFill>
                  <a:srgbClr val="7F7F7F"/>
                </a:solidFill>
                <a:latin typeface="Arial" pitchFamily="34" charset="0"/>
                <a:cs typeface="Arial" pitchFamily="34" charset="0"/>
              </a:rPr>
              <a:t>Copyright © 2012 Accenture  All rights reserved.</a:t>
            </a:r>
          </a:p>
        </p:txBody>
      </p: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pic>
        <p:nvPicPr>
          <p:cNvPr id="11" name="Picture 10" descr="Speaker_PC [Converted].png"/>
          <p:cNvPicPr>
            <a:picLocks noChangeAspect="1"/>
          </p:cNvPicPr>
          <p:nvPr userDrawn="1"/>
        </p:nvPicPr>
        <p:blipFill>
          <a:blip r:embed="rId2" cstate="print"/>
          <a:stretch>
            <a:fillRect/>
          </a:stretch>
        </p:blipFill>
        <p:spPr>
          <a:xfrm>
            <a:off x="6642376" y="195281"/>
            <a:ext cx="2191150" cy="1808840"/>
          </a:xfrm>
          <a:prstGeom prst="rect">
            <a:avLst/>
          </a:prstGeom>
        </p:spPr>
      </p:pic>
      <p:sp>
        <p:nvSpPr>
          <p:cNvPr id="10" name="Content Placeholder 9"/>
          <p:cNvSpPr>
            <a:spLocks noGrp="1"/>
          </p:cNvSpPr>
          <p:nvPr>
            <p:ph sz="quarter" idx="12" hasCustomPrompt="1"/>
          </p:nvPr>
        </p:nvSpPr>
        <p:spPr>
          <a:xfrm>
            <a:off x="457201" y="1381125"/>
            <a:ext cx="8228012" cy="5037138"/>
          </a:xfrm>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userDrawn="1"/>
        </p:nvSpPr>
        <p:spPr>
          <a:xfrm>
            <a:off x="444500" y="6572250"/>
            <a:ext cx="2573227" cy="230832"/>
          </a:xfrm>
          <a:prstGeom prst="rect">
            <a:avLst/>
          </a:prstGeom>
          <a:noFill/>
        </p:spPr>
        <p:txBody>
          <a:bodyPr wrap="square" lIns="0">
            <a:spAutoFit/>
          </a:bodyPr>
          <a:lstStyle/>
          <a:p>
            <a:pPr algn="ctr">
              <a:defRPr/>
            </a:pPr>
            <a:r>
              <a:rPr lang="en-US" sz="900" dirty="0">
                <a:solidFill>
                  <a:srgbClr val="7F7F7F"/>
                </a:solidFill>
                <a:latin typeface="Arial" pitchFamily="34" charset="0"/>
                <a:cs typeface="Arial" pitchFamily="34" charset="0"/>
              </a:rPr>
              <a:t>Copyright © 2012 Accenture  All rights reserved.</a:t>
            </a:r>
          </a:p>
        </p:txBody>
      </p: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Activity">
    <p:spTree>
      <p:nvGrpSpPr>
        <p:cNvPr id="1" name=""/>
        <p:cNvGrpSpPr/>
        <p:nvPr/>
      </p:nvGrpSpPr>
      <p:grpSpPr>
        <a:xfrm>
          <a:off x="0" y="0"/>
          <a:ext cx="0" cy="0"/>
          <a:chOff x="0" y="0"/>
          <a:chExt cx="0" cy="0"/>
        </a:xfrm>
      </p:grpSpPr>
      <p:pic>
        <p:nvPicPr>
          <p:cNvPr id="11" name="Picture 10" descr="140258517.png"/>
          <p:cNvPicPr>
            <a:picLocks noChangeAspect="1"/>
          </p:cNvPicPr>
          <p:nvPr userDrawn="1"/>
        </p:nvPicPr>
        <p:blipFill>
          <a:blip r:embed="rId2" cstate="print"/>
          <a:stretch>
            <a:fillRect/>
          </a:stretch>
        </p:blipFill>
        <p:spPr>
          <a:xfrm>
            <a:off x="5189368" y="3429000"/>
            <a:ext cx="4114286" cy="3419048"/>
          </a:xfrm>
          <a:prstGeom prst="rect">
            <a:avLst/>
          </a:prstGeom>
        </p:spPr>
      </p:pic>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userDrawn="1"/>
        </p:nvSpPr>
        <p:spPr>
          <a:xfrm>
            <a:off x="444500" y="6572250"/>
            <a:ext cx="2573227" cy="230832"/>
          </a:xfrm>
          <a:prstGeom prst="rect">
            <a:avLst/>
          </a:prstGeom>
          <a:noFill/>
        </p:spPr>
        <p:txBody>
          <a:bodyPr wrap="square" lIns="0">
            <a:spAutoFit/>
          </a:bodyPr>
          <a:lstStyle/>
          <a:p>
            <a:pPr algn="ctr">
              <a:defRPr/>
            </a:pPr>
            <a:r>
              <a:rPr lang="en-US" sz="900" dirty="0">
                <a:solidFill>
                  <a:srgbClr val="7F7F7F"/>
                </a:solidFill>
                <a:latin typeface="Arial" pitchFamily="34" charset="0"/>
                <a:cs typeface="Arial" pitchFamily="34" charset="0"/>
              </a:rPr>
              <a:t>Copyright © 2012 Accenture  All rights reserved.</a:t>
            </a:r>
          </a:p>
        </p:txBody>
      </p: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pic>
        <p:nvPicPr>
          <p:cNvPr id="9" name="Picture 8" descr="100605056.png"/>
          <p:cNvPicPr>
            <a:picLocks noChangeAspect="1"/>
          </p:cNvPicPr>
          <p:nvPr userDrawn="1"/>
        </p:nvPicPr>
        <p:blipFill>
          <a:blip r:embed="rId2" cstate="print"/>
          <a:stretch>
            <a:fillRect/>
          </a:stretch>
        </p:blipFill>
        <p:spPr>
          <a:xfrm>
            <a:off x="6218677" y="3062745"/>
            <a:ext cx="2447619" cy="3657143"/>
          </a:xfrm>
          <a:prstGeom prst="rect">
            <a:avLst/>
          </a:prstGeom>
        </p:spPr>
      </p:pic>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userDrawn="1"/>
        </p:nvSpPr>
        <p:spPr>
          <a:xfrm>
            <a:off x="444500" y="6572250"/>
            <a:ext cx="2573227" cy="230832"/>
          </a:xfrm>
          <a:prstGeom prst="rect">
            <a:avLst/>
          </a:prstGeom>
          <a:noFill/>
        </p:spPr>
        <p:txBody>
          <a:bodyPr wrap="square" lIns="0">
            <a:spAutoFit/>
          </a:bodyPr>
          <a:lstStyle/>
          <a:p>
            <a:pPr algn="ctr">
              <a:defRPr/>
            </a:pPr>
            <a:r>
              <a:rPr lang="en-US" sz="900" dirty="0">
                <a:solidFill>
                  <a:srgbClr val="7F7F7F"/>
                </a:solidFill>
                <a:latin typeface="Arial" pitchFamily="34" charset="0"/>
                <a:cs typeface="Arial" pitchFamily="34" charset="0"/>
              </a:rPr>
              <a:t>Copyright © 2012 Accenture  All rights reserved.</a:t>
            </a:r>
          </a:p>
        </p:txBody>
      </p: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urse Goals">
    <p:spTree>
      <p:nvGrpSpPr>
        <p:cNvPr id="1" name=""/>
        <p:cNvGrpSpPr/>
        <p:nvPr/>
      </p:nvGrpSpPr>
      <p:grpSpPr>
        <a:xfrm>
          <a:off x="0" y="0"/>
          <a:ext cx="0" cy="0"/>
          <a:chOff x="0" y="0"/>
          <a:chExt cx="0" cy="0"/>
        </a:xfrm>
      </p:grpSpPr>
      <p:pic>
        <p:nvPicPr>
          <p:cNvPr id="11" name="Picture 10" descr="AA053798.png"/>
          <p:cNvPicPr>
            <a:picLocks noChangeAspect="1"/>
          </p:cNvPicPr>
          <p:nvPr userDrawn="1"/>
        </p:nvPicPr>
        <p:blipFill>
          <a:blip r:embed="rId2" cstate="print"/>
          <a:stretch>
            <a:fillRect/>
          </a:stretch>
        </p:blipFill>
        <p:spPr>
          <a:xfrm>
            <a:off x="3510986" y="4689478"/>
            <a:ext cx="5485715" cy="2019048"/>
          </a:xfrm>
          <a:prstGeom prst="rect">
            <a:avLst/>
          </a:prstGeom>
        </p:spPr>
      </p:pic>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userDrawn="1"/>
        </p:nvSpPr>
        <p:spPr>
          <a:xfrm>
            <a:off x="444500" y="6572250"/>
            <a:ext cx="2573227" cy="230832"/>
          </a:xfrm>
          <a:prstGeom prst="rect">
            <a:avLst/>
          </a:prstGeom>
          <a:noFill/>
        </p:spPr>
        <p:txBody>
          <a:bodyPr wrap="square" lIns="0">
            <a:spAutoFit/>
          </a:bodyPr>
          <a:lstStyle/>
          <a:p>
            <a:pPr algn="ctr">
              <a:defRPr/>
            </a:pPr>
            <a:r>
              <a:rPr lang="en-US" sz="900" dirty="0">
                <a:solidFill>
                  <a:srgbClr val="7F7F7F"/>
                </a:solidFill>
                <a:latin typeface="Arial" pitchFamily="34" charset="0"/>
                <a:cs typeface="Arial" pitchFamily="34" charset="0"/>
              </a:rPr>
              <a:t>Copyright © 2012 Accenture  All rights reserved.</a:t>
            </a:r>
          </a:p>
        </p:txBody>
      </p: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urse Summary">
    <p:spTree>
      <p:nvGrpSpPr>
        <p:cNvPr id="1" name=""/>
        <p:cNvGrpSpPr/>
        <p:nvPr/>
      </p:nvGrpSpPr>
      <p:grpSpPr>
        <a:xfrm>
          <a:off x="0" y="0"/>
          <a:ext cx="0" cy="0"/>
          <a:chOff x="0" y="0"/>
          <a:chExt cx="0" cy="0"/>
        </a:xfrm>
      </p:grpSpPr>
      <p:pic>
        <p:nvPicPr>
          <p:cNvPr id="9" name="Picture 8" descr="AA053797.png"/>
          <p:cNvPicPr>
            <a:picLocks noChangeAspect="1"/>
          </p:cNvPicPr>
          <p:nvPr userDrawn="1"/>
        </p:nvPicPr>
        <p:blipFill>
          <a:blip r:embed="rId2" cstate="print"/>
          <a:stretch>
            <a:fillRect/>
          </a:stretch>
        </p:blipFill>
        <p:spPr>
          <a:xfrm>
            <a:off x="3510986" y="4584716"/>
            <a:ext cx="5485715" cy="2123810"/>
          </a:xfrm>
          <a:prstGeom prst="rect">
            <a:avLst/>
          </a:prstGeom>
        </p:spPr>
      </p:pic>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userDrawn="1"/>
        </p:nvSpPr>
        <p:spPr>
          <a:xfrm>
            <a:off x="444500" y="6572250"/>
            <a:ext cx="2573227" cy="230832"/>
          </a:xfrm>
          <a:prstGeom prst="rect">
            <a:avLst/>
          </a:prstGeom>
          <a:noFill/>
        </p:spPr>
        <p:txBody>
          <a:bodyPr wrap="square" lIns="0">
            <a:spAutoFit/>
          </a:bodyPr>
          <a:lstStyle/>
          <a:p>
            <a:pPr algn="ctr">
              <a:defRPr/>
            </a:pPr>
            <a:r>
              <a:rPr lang="en-US" sz="900" dirty="0">
                <a:solidFill>
                  <a:srgbClr val="7F7F7F"/>
                </a:solidFill>
                <a:latin typeface="Arial" pitchFamily="34" charset="0"/>
                <a:cs typeface="Arial" pitchFamily="34" charset="0"/>
              </a:rPr>
              <a:t>Copyright © 2012 Accenture  All rights reserved.</a:t>
            </a:r>
          </a:p>
        </p:txBody>
      </p: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Reflections">
    <p:spTree>
      <p:nvGrpSpPr>
        <p:cNvPr id="1" name=""/>
        <p:cNvGrpSpPr/>
        <p:nvPr/>
      </p:nvGrpSpPr>
      <p:grpSpPr>
        <a:xfrm>
          <a:off x="0" y="0"/>
          <a:ext cx="0" cy="0"/>
          <a:chOff x="0" y="0"/>
          <a:chExt cx="0" cy="0"/>
        </a:xfrm>
      </p:grpSpPr>
      <p:pic>
        <p:nvPicPr>
          <p:cNvPr id="11" name="Picture 10" descr="skd186908sdc.png"/>
          <p:cNvPicPr>
            <a:picLocks noChangeAspect="1"/>
          </p:cNvPicPr>
          <p:nvPr userDrawn="1"/>
        </p:nvPicPr>
        <p:blipFill>
          <a:blip r:embed="rId2" cstate="print"/>
          <a:stretch>
            <a:fillRect/>
          </a:stretch>
        </p:blipFill>
        <p:spPr>
          <a:xfrm>
            <a:off x="5405212" y="3953896"/>
            <a:ext cx="3657143" cy="2733334"/>
          </a:xfrm>
          <a:prstGeom prst="rect">
            <a:avLst/>
          </a:prstGeom>
        </p:spPr>
      </p:pic>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userDrawn="1"/>
        </p:nvSpPr>
        <p:spPr>
          <a:xfrm>
            <a:off x="444500" y="6572250"/>
            <a:ext cx="2573227" cy="230832"/>
          </a:xfrm>
          <a:prstGeom prst="rect">
            <a:avLst/>
          </a:prstGeom>
          <a:noFill/>
        </p:spPr>
        <p:txBody>
          <a:bodyPr wrap="square" lIns="0">
            <a:spAutoFit/>
          </a:bodyPr>
          <a:lstStyle/>
          <a:p>
            <a:pPr algn="ctr">
              <a:defRPr/>
            </a:pPr>
            <a:r>
              <a:rPr lang="en-US" sz="900" dirty="0">
                <a:solidFill>
                  <a:srgbClr val="7F7F7F"/>
                </a:solidFill>
                <a:latin typeface="Arial" pitchFamily="34" charset="0"/>
                <a:cs typeface="Arial" pitchFamily="34" charset="0"/>
              </a:rPr>
              <a:t>Copyright © 2012 Accenture  All rights reserved.</a:t>
            </a:r>
          </a:p>
        </p:txBody>
      </p: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Slide ">
    <p:bg>
      <p:bgPr>
        <a:solidFill>
          <a:schemeClr val="tx2"/>
        </a:solidFill>
        <a:effectLst/>
      </p:bgPr>
    </p:bg>
    <p:spTree>
      <p:nvGrpSpPr>
        <p:cNvPr id="1" name=""/>
        <p:cNvGrpSpPr/>
        <p:nvPr/>
      </p:nvGrpSpPr>
      <p:grpSpPr>
        <a:xfrm>
          <a:off x="0" y="0"/>
          <a:ext cx="0" cy="0"/>
          <a:chOff x="0" y="0"/>
          <a:chExt cx="0" cy="0"/>
        </a:xfrm>
      </p:grpSpPr>
      <p:pic>
        <p:nvPicPr>
          <p:cNvPr id="3" name="Picture 2" descr="stk318019rkn.jpg"/>
          <p:cNvPicPr>
            <a:picLocks noChangeAspect="1"/>
          </p:cNvPicPr>
          <p:nvPr userDrawn="1"/>
        </p:nvPicPr>
        <p:blipFill>
          <a:blip r:embed="rId2" cstate="print"/>
          <a:stretch>
            <a:fillRect/>
          </a:stretch>
        </p:blipFill>
        <p:spPr>
          <a:xfrm>
            <a:off x="0" y="0"/>
            <a:ext cx="9144000" cy="6858000"/>
          </a:xfrm>
          <a:prstGeom prst="rect">
            <a:avLst/>
          </a:prstGeom>
        </p:spPr>
      </p:pic>
      <p:sp>
        <p:nvSpPr>
          <p:cNvPr id="5" name="Text Placeholder 8"/>
          <p:cNvSpPr>
            <a:spLocks noGrp="1"/>
          </p:cNvSpPr>
          <p:nvPr>
            <p:ph type="body" sz="quarter" idx="10" hasCustomPrompt="1"/>
          </p:nvPr>
        </p:nvSpPr>
        <p:spPr>
          <a:xfrm>
            <a:off x="457200" y="310097"/>
            <a:ext cx="8228013" cy="670326"/>
          </a:xfrm>
        </p:spPr>
        <p:txBody>
          <a:bodyPr lIns="0" rIns="0" anchor="b" anchorCtr="0">
            <a:noAutofit/>
          </a:bodyPr>
          <a:lstStyle>
            <a:lvl1pPr marL="0" indent="0" algn="l">
              <a:lnSpc>
                <a:spcPts val="3900"/>
              </a:lnSpc>
              <a:spcBef>
                <a:spcPts val="0"/>
              </a:spcBef>
              <a:spcAft>
                <a:spcPts val="0"/>
              </a:spcAft>
              <a:buNone/>
              <a:defRPr sz="4000" b="0" baseline="0">
                <a:solidFill>
                  <a:schemeClr val="tx2"/>
                </a:solidFill>
              </a:defRPr>
            </a:lvl1pPr>
            <a:lvl2pPr marL="0" indent="0">
              <a:lnSpc>
                <a:spcPct val="100000"/>
              </a:lnSpc>
              <a:spcAft>
                <a:spcPts val="0"/>
              </a:spcAft>
              <a:buNone/>
              <a:defRPr sz="1900">
                <a:solidFill>
                  <a:schemeClr val="bg1"/>
                </a:solidFill>
              </a:defRPr>
            </a:lvl2pPr>
            <a:lvl3pPr marL="468000" indent="0">
              <a:buNone/>
              <a:defRPr/>
            </a:lvl3pPr>
          </a:lstStyle>
          <a:p>
            <a:pPr lvl="0"/>
            <a:r>
              <a:rPr lang="en-US" dirty="0"/>
              <a:t>Master Divider Slide Headline</a:t>
            </a:r>
          </a:p>
        </p:txBody>
      </p:sp>
    </p:spTree>
    <p:extLst>
      <p:ext uri="{BB962C8B-B14F-4D97-AF65-F5344CB8AC3E}">
        <p14:creationId xmlns:p14="http://schemas.microsoft.com/office/powerpoint/2010/main" val="23099448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
        <p:nvSpPr>
          <p:cNvPr id="2" name="AutoShape 2" descr="Image result for microservice logo"/>
          <p:cNvSpPr>
            <a:spLocks noChangeAspect="1" noChangeArrowheads="1"/>
          </p:cNvSpPr>
          <p:nvPr userDrawn="1"/>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391400" y="7937"/>
            <a:ext cx="1641894" cy="1229836"/>
          </a:xfrm>
          <a:prstGeom prst="rect">
            <a:avLst/>
          </a:prstGeom>
        </p:spPr>
      </p:pic>
    </p:spTree>
    <p:extLst>
      <p:ext uri="{BB962C8B-B14F-4D97-AF65-F5344CB8AC3E}">
        <p14:creationId xmlns:p14="http://schemas.microsoft.com/office/powerpoint/2010/main" val="35032379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Paragraphs">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p:txBody>
          <a:bodyPr/>
          <a:lstStyle>
            <a:lvl1pPr marL="0" indent="0">
              <a:spcBef>
                <a:spcPts val="1200"/>
              </a:spcBef>
              <a:spcAft>
                <a:spcPts val="0"/>
              </a:spcAft>
              <a:buNone/>
              <a:defRPr sz="2400" b="1">
                <a:solidFill>
                  <a:schemeClr val="bg2"/>
                </a:solidFill>
              </a:defRPr>
            </a:lvl1pPr>
            <a:lvl2pPr marL="231775" indent="-231775">
              <a:spcBef>
                <a:spcPts val="624"/>
              </a:spcBef>
              <a:buFont typeface="Arial" pitchFamily="34" charset="0"/>
              <a:buChar char="•"/>
              <a:defRPr/>
            </a:lvl2pPr>
            <a:lvl3pPr marL="457200" indent="-231775">
              <a:buFont typeface="Arial" pitchFamily="34" charset="0"/>
              <a:buChar char="–"/>
              <a:defRPr/>
            </a:lvl3pPr>
            <a:lvl4pPr marL="688975" indent="-225425">
              <a:buFont typeface="Arial" pitchFamily="34" charset="0"/>
              <a:buChar char="•"/>
              <a:defRPr/>
            </a:lvl4pPr>
            <a:lvl5pPr marL="914400" indent="-225425">
              <a:buFont typeface="Arial" pitchFamily="34" charset="0"/>
              <a:buChar char="–"/>
              <a:tabLst/>
              <a:defRPr/>
            </a:lvl5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8" name="Straight Connector 7"/>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hasCustomPrompt="1"/>
          </p:nvPr>
        </p:nvSpPr>
        <p:spPr/>
        <p:txBody>
          <a:bodyPr/>
          <a:lstStyle/>
          <a:p>
            <a:r>
              <a:rPr lang="en-US" dirty="0"/>
              <a:t>Master Title Slide Headline</a:t>
            </a:r>
            <a:endParaRPr lang="en-CA" dirty="0"/>
          </a:p>
        </p:txBody>
      </p:sp>
      <p:sp>
        <p:nvSpPr>
          <p:cNvPr id="9" name="TextBox 8"/>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391400" y="7937"/>
            <a:ext cx="1641894" cy="1229836"/>
          </a:xfrm>
          <a:prstGeom prst="rect">
            <a:avLst/>
          </a:prstGeom>
        </p:spPr>
      </p:pic>
    </p:spTree>
    <p:extLst>
      <p:ext uri="{BB962C8B-B14F-4D97-AF65-F5344CB8AC3E}">
        <p14:creationId xmlns:p14="http://schemas.microsoft.com/office/powerpoint/2010/main" val="35032379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2-Content">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a:xfrm>
            <a:off x="457201" y="1381125"/>
            <a:ext cx="4025899" cy="4824414"/>
          </a:xfrm>
        </p:spPr>
        <p:txBody>
          <a:bodyPr>
            <a:normAutofit/>
          </a:bodyPr>
          <a:lstStyle>
            <a:lvl1pPr>
              <a:defRPr sz="2000"/>
            </a:lvl1pPr>
            <a:lvl2pPr>
              <a:defRPr sz="1800"/>
            </a:lvl2pPr>
            <a:lvl3pPr>
              <a:defRPr sz="1600"/>
            </a:lvl3pPr>
            <a:lvl4pPr>
              <a:defRPr sz="1400"/>
            </a:lvl4pPr>
            <a:lvl5pPr>
              <a:defRPr sz="1200"/>
            </a:lvl5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sp>
        <p:nvSpPr>
          <p:cNvPr id="9" name="Content Placeholder 9"/>
          <p:cNvSpPr>
            <a:spLocks noGrp="1"/>
          </p:cNvSpPr>
          <p:nvPr>
            <p:ph sz="quarter" idx="13" hasCustomPrompt="1"/>
          </p:nvPr>
        </p:nvSpPr>
        <p:spPr>
          <a:xfrm>
            <a:off x="4659314" y="1381125"/>
            <a:ext cx="4025899" cy="4824414"/>
          </a:xfrm>
        </p:spPr>
        <p:txBody>
          <a:bodyPr>
            <a:normAutofit/>
          </a:bodyPr>
          <a:lstStyle>
            <a:lvl1pPr>
              <a:defRPr sz="2000"/>
            </a:lvl1pPr>
            <a:lvl2pPr>
              <a:defRPr sz="1800"/>
            </a:lvl2pPr>
            <a:lvl3pPr>
              <a:defRPr sz="1600"/>
            </a:lvl3pPr>
            <a:lvl4pPr>
              <a:defRPr sz="1400"/>
            </a:lvl4pPr>
            <a:lvl5pPr>
              <a:defRPr sz="1200"/>
            </a:lvl5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11" name="Straight Connector 10"/>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162026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2-content Paragraphs">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a:xfrm>
            <a:off x="457202" y="1381125"/>
            <a:ext cx="4025898" cy="4824414"/>
          </a:xfrm>
        </p:spPr>
        <p:txBody>
          <a:bodyPr>
            <a:normAutofit/>
          </a:bodyPr>
          <a:lstStyle>
            <a:lvl1pPr marL="0" indent="0">
              <a:spcBef>
                <a:spcPts val="1200"/>
              </a:spcBef>
              <a:spcAft>
                <a:spcPts val="0"/>
              </a:spcAft>
              <a:buNone/>
              <a:defRPr sz="2000" b="1">
                <a:solidFill>
                  <a:schemeClr val="bg2"/>
                </a:solidFill>
              </a:defRPr>
            </a:lvl1pPr>
            <a:lvl2pPr marL="231775" indent="-231775">
              <a:buFont typeface="Arial" pitchFamily="34" charset="0"/>
              <a:buChar char="•"/>
              <a:defRPr sz="2000"/>
            </a:lvl2pPr>
            <a:lvl3pPr marL="457200" indent="-231775">
              <a:buFont typeface="Arial" pitchFamily="34" charset="0"/>
              <a:buChar char="–"/>
              <a:defRPr sz="1800"/>
            </a:lvl3pPr>
            <a:lvl4pPr marL="688975" indent="-225425">
              <a:buFont typeface="Arial" pitchFamily="34" charset="0"/>
              <a:buChar char="•"/>
              <a:defRPr sz="1600"/>
            </a:lvl4pPr>
            <a:lvl5pPr marL="914400" indent="-225425">
              <a:buFont typeface="Arial" pitchFamily="34" charset="0"/>
              <a:buChar char="–"/>
              <a:tabLst/>
              <a:defRPr sz="1400"/>
            </a:lvl5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sp>
        <p:nvSpPr>
          <p:cNvPr id="8" name="Content Placeholder 9"/>
          <p:cNvSpPr>
            <a:spLocks noGrp="1"/>
          </p:cNvSpPr>
          <p:nvPr>
            <p:ph sz="quarter" idx="14" hasCustomPrompt="1"/>
          </p:nvPr>
        </p:nvSpPr>
        <p:spPr>
          <a:xfrm>
            <a:off x="4660900" y="1381125"/>
            <a:ext cx="4025898" cy="4824414"/>
          </a:xfrm>
        </p:spPr>
        <p:txBody>
          <a:bodyPr>
            <a:normAutofit/>
          </a:bodyPr>
          <a:lstStyle>
            <a:lvl1pPr marL="0" indent="0">
              <a:spcBef>
                <a:spcPts val="1200"/>
              </a:spcBef>
              <a:spcAft>
                <a:spcPts val="0"/>
              </a:spcAft>
              <a:buNone/>
              <a:defRPr sz="2000" b="1">
                <a:solidFill>
                  <a:schemeClr val="bg2"/>
                </a:solidFill>
              </a:defRPr>
            </a:lvl1pPr>
            <a:lvl2pPr marL="231775" indent="-231775">
              <a:buFont typeface="Arial" pitchFamily="34" charset="0"/>
              <a:buChar char="•"/>
              <a:defRPr sz="2000"/>
            </a:lvl2pPr>
            <a:lvl3pPr marL="457200" indent="-231775">
              <a:buFont typeface="Arial" pitchFamily="34" charset="0"/>
              <a:buChar char="–"/>
              <a:defRPr sz="1800"/>
            </a:lvl3pPr>
            <a:lvl4pPr marL="688975" indent="-225425">
              <a:buFont typeface="Arial" pitchFamily="34" charset="0"/>
              <a:buChar char="•"/>
              <a:defRPr sz="1600"/>
            </a:lvl4pPr>
            <a:lvl5pPr marL="914400" indent="-225425">
              <a:buFont typeface="Arial" pitchFamily="34" charset="0"/>
              <a:buChar char="–"/>
              <a:tabLst/>
              <a:defRPr sz="1400"/>
            </a:lvl5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11" name="Straight Connector 10"/>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hasCustomPrompt="1"/>
          </p:nvPr>
        </p:nvSpPr>
        <p:spPr/>
        <p:txBody>
          <a:bodyPr/>
          <a:lstStyle/>
          <a:p>
            <a:r>
              <a:rPr lang="en-US" dirty="0"/>
              <a:t>Master Title Slide Headline</a:t>
            </a:r>
            <a:endParaRPr lang="en-CA" dirty="0"/>
          </a:p>
        </p:txBody>
      </p:sp>
      <p:sp>
        <p:nvSpPr>
          <p:cNvPr id="9" name="TextBox 8"/>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666666"/>
                </a:solidFill>
                <a:latin typeface="Arial" pitchFamily="34" charset="0"/>
                <a:cs typeface="Arial" pitchFamily="34" charset="0"/>
              </a:rPr>
              <a:pPr algn="r"/>
              <a:t>‹#›</a:t>
            </a:fld>
            <a:endParaRPr lang="en-CA" sz="900" dirty="0">
              <a:solidFill>
                <a:srgbClr val="666666"/>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hasCustomPrompt="1"/>
          </p:nvPr>
        </p:nvSpPr>
        <p:spPr/>
        <p:txBody>
          <a:bodyPr/>
          <a:lstStyle/>
          <a:p>
            <a:r>
              <a:rPr lang="en-US" dirty="0"/>
              <a:t>Master Title Slide Headline</a:t>
            </a:r>
            <a:endParaRPr lang="en-CA" dirty="0"/>
          </a:p>
        </p:txBody>
      </p:sp>
      <p:sp>
        <p:nvSpPr>
          <p:cNvPr id="6" name="TextBox 5"/>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391400" y="7937"/>
            <a:ext cx="1641894" cy="1229836"/>
          </a:xfrm>
          <a:prstGeom prst="rect">
            <a:avLst/>
          </a:prstGeom>
        </p:spPr>
      </p:pic>
    </p:spTree>
    <p:extLst>
      <p:ext uri="{BB962C8B-B14F-4D97-AF65-F5344CB8AC3E}">
        <p14:creationId xmlns:p14="http://schemas.microsoft.com/office/powerpoint/2010/main" val="19540059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TextBox 2"/>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391400" y="7937"/>
            <a:ext cx="1641894" cy="1229836"/>
          </a:xfrm>
          <a:prstGeom prst="rect">
            <a:avLst/>
          </a:prstGeom>
        </p:spPr>
      </p:pic>
    </p:spTree>
    <p:extLst>
      <p:ext uri="{BB962C8B-B14F-4D97-AF65-F5344CB8AC3E}">
        <p14:creationId xmlns:p14="http://schemas.microsoft.com/office/powerpoint/2010/main" val="31792938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Questions">
    <p:bg>
      <p:bgPr>
        <a:solidFill>
          <a:schemeClr val="tx2"/>
        </a:solidFill>
        <a:effectLst/>
      </p:bgPr>
    </p:bg>
    <p:spTree>
      <p:nvGrpSpPr>
        <p:cNvPr id="1" name=""/>
        <p:cNvGrpSpPr/>
        <p:nvPr/>
      </p:nvGrpSpPr>
      <p:grpSpPr>
        <a:xfrm>
          <a:off x="0" y="0"/>
          <a:ext cx="0" cy="0"/>
          <a:chOff x="0" y="0"/>
          <a:chExt cx="0" cy="0"/>
        </a:xfrm>
      </p:grpSpPr>
      <p:pic>
        <p:nvPicPr>
          <p:cNvPr id="3" name="Picture 2" descr="123583599.jpg"/>
          <p:cNvPicPr>
            <a:picLocks noChangeAspect="1"/>
          </p:cNvPicPr>
          <p:nvPr userDrawn="1"/>
        </p:nvPicPr>
        <p:blipFill>
          <a:blip r:embed="rId2" cstate="print"/>
          <a:stretch>
            <a:fillRect/>
          </a:stretch>
        </p:blipFill>
        <p:spPr>
          <a:xfrm>
            <a:off x="0" y="0"/>
            <a:ext cx="9144000" cy="6858000"/>
          </a:xfrm>
          <a:prstGeom prst="rect">
            <a:avLst/>
          </a:prstGeom>
        </p:spPr>
      </p:pic>
      <p:sp>
        <p:nvSpPr>
          <p:cNvPr id="5" name="Text Placeholder 8"/>
          <p:cNvSpPr>
            <a:spLocks noGrp="1"/>
          </p:cNvSpPr>
          <p:nvPr>
            <p:ph type="body" sz="quarter" idx="10" hasCustomPrompt="1"/>
          </p:nvPr>
        </p:nvSpPr>
        <p:spPr>
          <a:xfrm>
            <a:off x="457200" y="359082"/>
            <a:ext cx="8228013" cy="605012"/>
          </a:xfrm>
        </p:spPr>
        <p:txBody>
          <a:bodyPr lIns="0" rIns="0" anchor="b" anchorCtr="0">
            <a:noAutofit/>
          </a:bodyPr>
          <a:lstStyle>
            <a:lvl1pPr marL="0" indent="0" algn="l">
              <a:lnSpc>
                <a:spcPts val="3900"/>
              </a:lnSpc>
              <a:spcBef>
                <a:spcPts val="0"/>
              </a:spcBef>
              <a:spcAft>
                <a:spcPts val="0"/>
              </a:spcAft>
              <a:buNone/>
              <a:defRPr sz="4000" b="0" baseline="0">
                <a:solidFill>
                  <a:schemeClr val="tx2"/>
                </a:solidFill>
              </a:defRPr>
            </a:lvl1pPr>
            <a:lvl2pPr marL="0" indent="0">
              <a:lnSpc>
                <a:spcPct val="100000"/>
              </a:lnSpc>
              <a:spcAft>
                <a:spcPts val="0"/>
              </a:spcAft>
              <a:buNone/>
              <a:defRPr sz="1900">
                <a:solidFill>
                  <a:schemeClr val="bg1"/>
                </a:solidFill>
              </a:defRPr>
            </a:lvl2pPr>
            <a:lvl3pPr marL="468000" indent="0">
              <a:buNone/>
              <a:defRPr/>
            </a:lvl3pPr>
          </a:lstStyle>
          <a:p>
            <a:pPr lvl="0"/>
            <a:r>
              <a:rPr lang="en-US" dirty="0"/>
              <a:t>Master Divider Slide Headline</a:t>
            </a:r>
          </a:p>
        </p:txBody>
      </p:sp>
    </p:spTree>
    <p:extLst>
      <p:ext uri="{BB962C8B-B14F-4D97-AF65-F5344CB8AC3E}">
        <p14:creationId xmlns:p14="http://schemas.microsoft.com/office/powerpoint/2010/main" val="23099448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1" y="1381125"/>
            <a:ext cx="8228012" cy="4824414"/>
          </a:xfrm>
          <a:prstGeom prst="rect">
            <a:avLst/>
          </a:prstGeom>
        </p:spPr>
        <p:txBody>
          <a:bodyPr vert="horz" lIns="0" tIns="0" rIns="0" bIns="0" rtlCol="0">
            <a:normAutofit/>
          </a:body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endParaRPr lang="en-US" dirty="0"/>
          </a:p>
        </p:txBody>
      </p:sp>
      <p:sp>
        <p:nvSpPr>
          <p:cNvPr id="9" name="Title Placeholder 1"/>
          <p:cNvSpPr>
            <a:spLocks noGrp="1"/>
          </p:cNvSpPr>
          <p:nvPr>
            <p:ph type="title"/>
          </p:nvPr>
        </p:nvSpPr>
        <p:spPr>
          <a:xfrm>
            <a:off x="461035" y="170122"/>
            <a:ext cx="8205261" cy="785553"/>
          </a:xfrm>
          <a:prstGeom prst="rect">
            <a:avLst/>
          </a:prstGeom>
        </p:spPr>
        <p:txBody>
          <a:bodyPr vert="horz" lIns="0" tIns="0" rIns="0" bIns="0" rtlCol="0" anchor="b" anchorCtr="0">
            <a:normAutofit/>
          </a:bodyPr>
          <a:lstStyle/>
          <a:p>
            <a:r>
              <a:rPr lang="en-US" dirty="0"/>
              <a:t>Master Title Slide Headline</a:t>
            </a:r>
            <a:endParaRPr lang="en-CA" dirty="0"/>
          </a:p>
        </p:txBody>
      </p:sp>
    </p:spTree>
    <p:extLst>
      <p:ext uri="{BB962C8B-B14F-4D97-AF65-F5344CB8AC3E}">
        <p14:creationId xmlns:p14="http://schemas.microsoft.com/office/powerpoint/2010/main" val="4815313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61" r:id="rId10"/>
    <p:sldLayoutId id="2147483657" r:id="rId11"/>
    <p:sldLayoutId id="2147483658" r:id="rId12"/>
    <p:sldLayoutId id="2147483659" r:id="rId13"/>
    <p:sldLayoutId id="2147483663" r:id="rId14"/>
    <p:sldLayoutId id="2147483662" r:id="rId15"/>
    <p:sldLayoutId id="2147483664" r:id="rId16"/>
    <p:sldLayoutId id="2147483665" r:id="rId17"/>
    <p:sldLayoutId id="2147483666" r:id="rId18"/>
    <p:sldLayoutId id="2147483667" r:id="rId19"/>
  </p:sldLayoutIdLst>
  <p:hf hdr="0" ftr="0" dt="0"/>
  <p:txStyles>
    <p:titleStyle>
      <a:lvl1pPr algn="l" defTabSz="914400" rtl="0" eaLnBrk="1" latinLnBrk="0" hangingPunct="1">
        <a:lnSpc>
          <a:spcPts val="2600"/>
        </a:lnSpc>
        <a:spcBef>
          <a:spcPct val="0"/>
        </a:spcBef>
        <a:buNone/>
        <a:defRPr sz="2600" b="1" kern="1200">
          <a:solidFill>
            <a:schemeClr val="accent1"/>
          </a:solidFill>
          <a:latin typeface="Arial" pitchFamily="34" charset="0"/>
          <a:ea typeface="+mj-ea"/>
          <a:cs typeface="Arial" pitchFamily="34" charset="0"/>
        </a:defRPr>
      </a:lvl1pPr>
    </p:titleStyle>
    <p:bodyStyle>
      <a:lvl1pPr marL="231775" indent="-231775" algn="l" defTabSz="914400" rtl="0" eaLnBrk="1" latinLnBrk="0" hangingPunct="1">
        <a:lnSpc>
          <a:spcPct val="100000"/>
        </a:lnSpc>
        <a:spcBef>
          <a:spcPts val="1200"/>
        </a:spcBef>
        <a:spcAft>
          <a:spcPts val="0"/>
        </a:spcAft>
        <a:buClr>
          <a:schemeClr val="tx1"/>
        </a:buClr>
        <a:buSzPct val="80000"/>
        <a:buFont typeface="Arial" pitchFamily="34" charset="0"/>
        <a:buChar char="•"/>
        <a:defRPr sz="2600" b="0" kern="1200">
          <a:solidFill>
            <a:schemeClr val="tx1"/>
          </a:solidFill>
          <a:latin typeface="Arial" pitchFamily="34" charset="0"/>
          <a:ea typeface="+mn-ea"/>
          <a:cs typeface="Arial" pitchFamily="34" charset="0"/>
        </a:defRPr>
      </a:lvl1pPr>
      <a:lvl2pPr marL="457200" indent="-231775" algn="l" defTabSz="914400" rtl="0" eaLnBrk="1" latinLnBrk="0" hangingPunct="1">
        <a:lnSpc>
          <a:spcPct val="100000"/>
        </a:lnSpc>
        <a:spcBef>
          <a:spcPts val="624"/>
        </a:spcBef>
        <a:spcAft>
          <a:spcPts val="0"/>
        </a:spcAft>
        <a:buClr>
          <a:schemeClr val="tx1"/>
        </a:buClr>
        <a:buSzPct val="80000"/>
        <a:buFont typeface="Arial" pitchFamily="34" charset="0"/>
        <a:buChar char="–"/>
        <a:defRPr sz="2400" kern="1200">
          <a:solidFill>
            <a:srgbClr val="000000"/>
          </a:solidFill>
          <a:latin typeface="Arial" pitchFamily="34" charset="0"/>
          <a:ea typeface="+mn-ea"/>
          <a:cs typeface="Arial" pitchFamily="34" charset="0"/>
        </a:defRPr>
      </a:lvl2pPr>
      <a:lvl3pPr marL="688975" indent="-231775" algn="l" defTabSz="914400" rtl="0" eaLnBrk="1" latinLnBrk="0" hangingPunct="1">
        <a:lnSpc>
          <a:spcPct val="100000"/>
        </a:lnSpc>
        <a:spcBef>
          <a:spcPts val="576"/>
        </a:spcBef>
        <a:spcAft>
          <a:spcPts val="0"/>
        </a:spcAft>
        <a:buClr>
          <a:schemeClr val="tx1"/>
        </a:buClr>
        <a:buSzPct val="80000"/>
        <a:buFont typeface="Arial" pitchFamily="34" charset="0"/>
        <a:buChar char="•"/>
        <a:defRPr sz="2000" kern="1200" baseline="0">
          <a:solidFill>
            <a:srgbClr val="000000"/>
          </a:solidFill>
          <a:latin typeface="Arial" pitchFamily="34" charset="0"/>
          <a:ea typeface="+mn-ea"/>
          <a:cs typeface="Arial" pitchFamily="34" charset="0"/>
        </a:defRPr>
      </a:lvl3pPr>
      <a:lvl4pPr marL="914400" indent="-225425" algn="l" defTabSz="914400" rtl="0" eaLnBrk="1" latinLnBrk="0" hangingPunct="1">
        <a:lnSpc>
          <a:spcPct val="100000"/>
        </a:lnSpc>
        <a:spcBef>
          <a:spcPts val="528"/>
        </a:spcBef>
        <a:spcAft>
          <a:spcPts val="0"/>
        </a:spcAft>
        <a:buClr>
          <a:schemeClr val="tx1"/>
        </a:buClr>
        <a:buSzPct val="80000"/>
        <a:buFont typeface="Arial" pitchFamily="34" charset="0"/>
        <a:buChar char="–"/>
        <a:defRPr sz="1800" kern="1200" baseline="0">
          <a:solidFill>
            <a:srgbClr val="000000"/>
          </a:solidFill>
          <a:latin typeface="Arial" pitchFamily="34" charset="0"/>
          <a:ea typeface="+mn-ea"/>
          <a:cs typeface="Arial" pitchFamily="34" charset="0"/>
        </a:defRPr>
      </a:lvl4pPr>
      <a:lvl5pPr marL="1146175" indent="-231775" algn="l" defTabSz="914400" rtl="0" eaLnBrk="1" latinLnBrk="0" hangingPunct="1">
        <a:lnSpc>
          <a:spcPct val="100000"/>
        </a:lnSpc>
        <a:spcBef>
          <a:spcPts val="480"/>
        </a:spcBef>
        <a:spcAft>
          <a:spcPts val="0"/>
        </a:spcAft>
        <a:buClr>
          <a:schemeClr val="tx1"/>
        </a:buClr>
        <a:buSzPct val="80000"/>
        <a:buFont typeface="Arial" pitchFamily="34" charset="0"/>
        <a:buChar char="•"/>
        <a:defRPr sz="1600" kern="1200" baseline="0">
          <a:solidFill>
            <a:srgbClr val="000000"/>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3.xml"/></Relationships>
</file>

<file path=ppt/slides/_rels/slide12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3.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13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3.xml"/></Relationships>
</file>

<file path=ppt/slides/_rels/slide13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3.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3.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1.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3.xml"/></Relationships>
</file>

<file path=ppt/slides/_rels/slide14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3.xml"/></Relationships>
</file>

<file path=ppt/slides/_rels/slide14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3.xml"/></Relationships>
</file>

<file path=ppt/slides/_rels/slide14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3.xml"/></Relationships>
</file>

<file path=ppt/slides/_rels/slide145.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3.xml"/></Relationships>
</file>

<file path=ppt/slides/_rels/slide146.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3.xml"/></Relationships>
</file>

<file path=ppt/slides/_rels/slide147.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3.xml"/></Relationships>
</file>

<file path=ppt/slides/_rels/slide148.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3.xml"/></Relationships>
</file>

<file path=ppt/slides/_rels/slide149.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0.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3.xml"/></Relationships>
</file>

<file path=ppt/slides/_rels/slide151.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3.xml"/></Relationships>
</file>

<file path=ppt/slides/_rels/slide152.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3.xml"/></Relationships>
</file>

<file path=ppt/slides/_rels/slide153.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3.xml"/></Relationships>
</file>

<file path=ppt/slides/_rels/slide154.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3.xml"/></Relationships>
</file>

<file path=ppt/slides/_rels/slide155.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3.xml"/></Relationships>
</file>

<file path=ppt/slides/_rels/slide156.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3.xml"/></Relationships>
</file>

<file path=ppt/slides/_rels/slide157.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3.xml"/></Relationships>
</file>

<file path=ppt/slides/_rels/slide158.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3.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2.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3.xml"/></Relationships>
</file>

<file path=ppt/slides/_rels/slide173.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3.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5.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3.xml"/></Relationships>
</file>

<file path=ppt/slides/_rels/slide176.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3.xml"/></Relationships>
</file>

<file path=ppt/slides/_rels/slide177.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3.xml"/></Relationships>
</file>

<file path=ppt/slides/_rels/slide178.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3.xml"/></Relationships>
</file>

<file path=ppt/slides/_rels/slide179.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2.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3.xml"/></Relationships>
</file>

<file path=ppt/slides/_rels/slide183.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3.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5.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3.xml"/></Relationships>
</file>

<file path=ppt/slides/_rels/slide186.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3.xml"/></Relationships>
</file>

<file path=ppt/slides/_rels/slide187.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3.xml"/></Relationships>
</file>

<file path=ppt/slides/_rels/slide188.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3.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4.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3.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8.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3.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7.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3.xml"/></Relationships>
</file>

<file path=ppt/slides/_rels/slide208.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3.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2.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3.xml"/></Relationships>
</file>

<file path=ppt/slides/_rels/slide213.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3.xml"/></Relationships>
</file>

<file path=ppt/slides/_rels/slide214.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3.xml"/></Relationships>
</file>

<file path=ppt/slides/_rels/slide215.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3.xml"/></Relationships>
</file>

<file path=ppt/slides/_rels/slide216.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3.xml"/></Relationships>
</file>

<file path=ppt/slides/_rels/slide217.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3.xml"/></Relationships>
</file>

<file path=ppt/slides/_rels/slide218.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3.xml"/></Relationships>
</file>

<file path=ppt/slides/_rels/slide219.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0.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3.xml"/></Relationships>
</file>

<file path=ppt/slides/_rels/slide221.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3.xml"/></Relationships>
</file>

<file path=ppt/slides/_rels/slide222.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3.xml"/></Relationships>
</file>

<file path=ppt/slides/_rels/slide223.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3.xml"/></Relationships>
</file>

<file path=ppt/slides/_rels/slide224.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3.xml"/></Relationships>
</file>

<file path=ppt/slides/_rels/slide225.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3.xml"/></Relationships>
</file>

<file path=ppt/slides/_rels/slide226.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3.xml"/></Relationships>
</file>

<file path=ppt/slides/_rels/slide227.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3.xml"/></Relationships>
</file>

<file path=ppt/slides/_rels/slide228.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3.xml"/></Relationships>
</file>

<file path=ppt/slides/_rels/slide229.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0.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114.png"/><Relationship Id="rId1" Type="http://schemas.openxmlformats.org/officeDocument/2006/relationships/slideLayout" Target="../slideLayouts/slideLayout3.xml"/><Relationship Id="rId6" Type="http://schemas.openxmlformats.org/officeDocument/2006/relationships/image" Target="../media/image115.png"/><Relationship Id="rId5" Type="http://schemas.openxmlformats.org/officeDocument/2006/relationships/customXml" Target="../ink/ink2.xml"/><Relationship Id="rId4" Type="http://schemas.openxmlformats.org/officeDocument/2006/relationships/image" Target="../media/image1140.png"/></Relationships>
</file>

<file path=ppt/slides/_rels/slide231.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3.xml"/></Relationships>
</file>

<file path=ppt/slides/_rels/slide232.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4.png"/><Relationship Id="rId1" Type="http://schemas.openxmlformats.org/officeDocument/2006/relationships/slideLayout" Target="../slideLayouts/slideLayout3.xml"/></Relationships>
</file>

<file path=ppt/slides/_rels/slide233.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3.xml"/></Relationships>
</file>

<file path=ppt/slides/_rels/slide234.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3.xml"/></Relationships>
</file>

<file path=ppt/slides/_rels/slide235.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3.xml"/></Relationships>
</file>

<file path=ppt/slides/_rels/slide236.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3.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1.xml.rels><?xml version="1.0" encoding="UTF-8" standalone="yes"?>
<Relationships xmlns="http://schemas.openxmlformats.org/package/2006/relationships"><Relationship Id="rId3" Type="http://schemas.openxmlformats.org/officeDocument/2006/relationships/customXml" Target="../ink/ink3.xml"/><Relationship Id="rId2" Type="http://schemas.openxmlformats.org/officeDocument/2006/relationships/image" Target="../media/image122.png"/><Relationship Id="rId1" Type="http://schemas.openxmlformats.org/officeDocument/2006/relationships/slideLayout" Target="../slideLayouts/slideLayout3.xml"/><Relationship Id="rId6" Type="http://schemas.openxmlformats.org/officeDocument/2006/relationships/image" Target="../media/image124.png"/><Relationship Id="rId5" Type="http://schemas.openxmlformats.org/officeDocument/2006/relationships/customXml" Target="../ink/ink4.xml"/><Relationship Id="rId4" Type="http://schemas.openxmlformats.org/officeDocument/2006/relationships/image" Target="../media/image123.png"/></Relationships>
</file>

<file path=ppt/slides/_rels/slide242.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3.xml"/></Relationships>
</file>

<file path=ppt/slides/_rels/slide243.xml.rels><?xml version="1.0" encoding="UTF-8" standalone="yes"?>
<Relationships xmlns="http://schemas.openxmlformats.org/package/2006/relationships"><Relationship Id="rId3" Type="http://schemas.openxmlformats.org/officeDocument/2006/relationships/customXml" Target="../ink/ink5.xml"/><Relationship Id="rId2" Type="http://schemas.openxmlformats.org/officeDocument/2006/relationships/image" Target="../media/image126.png"/><Relationship Id="rId1" Type="http://schemas.openxmlformats.org/officeDocument/2006/relationships/slideLayout" Target="../slideLayouts/slideLayout3.xml"/><Relationship Id="rId4" Type="http://schemas.openxmlformats.org/officeDocument/2006/relationships/image" Target="../media/image127.png"/></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5.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3.xml"/></Relationships>
</file>

<file path=ppt/slides/_rels/slide246.xml.rels><?xml version="1.0" encoding="UTF-8" standalone="yes"?>
<Relationships xmlns="http://schemas.openxmlformats.org/package/2006/relationships"><Relationship Id="rId8" Type="http://schemas.openxmlformats.org/officeDocument/2006/relationships/image" Target="../media/image1250.png"/><Relationship Id="rId13" Type="http://schemas.openxmlformats.org/officeDocument/2006/relationships/customXml" Target="../ink/ink11.xml"/><Relationship Id="rId18" Type="http://schemas.openxmlformats.org/officeDocument/2006/relationships/image" Target="../media/image130.png"/><Relationship Id="rId26" Type="http://schemas.openxmlformats.org/officeDocument/2006/relationships/image" Target="../media/image134.png"/><Relationship Id="rId3" Type="http://schemas.openxmlformats.org/officeDocument/2006/relationships/customXml" Target="../ink/ink6.xml"/><Relationship Id="rId21" Type="http://schemas.openxmlformats.org/officeDocument/2006/relationships/customXml" Target="../ink/ink15.xml"/><Relationship Id="rId7" Type="http://schemas.openxmlformats.org/officeDocument/2006/relationships/customXml" Target="../ink/ink8.xml"/><Relationship Id="rId12" Type="http://schemas.openxmlformats.org/officeDocument/2006/relationships/image" Target="../media/image1270.png"/><Relationship Id="rId17" Type="http://schemas.openxmlformats.org/officeDocument/2006/relationships/customXml" Target="../ink/ink13.xml"/><Relationship Id="rId25" Type="http://schemas.openxmlformats.org/officeDocument/2006/relationships/customXml" Target="../ink/ink17.xml"/><Relationship Id="rId2" Type="http://schemas.openxmlformats.org/officeDocument/2006/relationships/image" Target="../media/image129.png"/><Relationship Id="rId16" Type="http://schemas.openxmlformats.org/officeDocument/2006/relationships/image" Target="../media/image1290.png"/><Relationship Id="rId20" Type="http://schemas.openxmlformats.org/officeDocument/2006/relationships/image" Target="../media/image131.png"/><Relationship Id="rId1" Type="http://schemas.openxmlformats.org/officeDocument/2006/relationships/slideLayout" Target="../slideLayouts/slideLayout3.xml"/><Relationship Id="rId6" Type="http://schemas.openxmlformats.org/officeDocument/2006/relationships/image" Target="../media/image1240.png"/><Relationship Id="rId11" Type="http://schemas.openxmlformats.org/officeDocument/2006/relationships/customXml" Target="../ink/ink10.xml"/><Relationship Id="rId24" Type="http://schemas.openxmlformats.org/officeDocument/2006/relationships/image" Target="../media/image133.png"/><Relationship Id="rId5" Type="http://schemas.openxmlformats.org/officeDocument/2006/relationships/customXml" Target="../ink/ink7.xml"/><Relationship Id="rId15" Type="http://schemas.openxmlformats.org/officeDocument/2006/relationships/customXml" Target="../ink/ink12.xml"/><Relationship Id="rId23" Type="http://schemas.openxmlformats.org/officeDocument/2006/relationships/customXml" Target="../ink/ink16.xml"/><Relationship Id="rId28" Type="http://schemas.openxmlformats.org/officeDocument/2006/relationships/image" Target="../media/image135.png"/><Relationship Id="rId10" Type="http://schemas.openxmlformats.org/officeDocument/2006/relationships/image" Target="../media/image1260.png"/><Relationship Id="rId19" Type="http://schemas.openxmlformats.org/officeDocument/2006/relationships/customXml" Target="../ink/ink14.xml"/><Relationship Id="rId4" Type="http://schemas.openxmlformats.org/officeDocument/2006/relationships/image" Target="../media/image1230.png"/><Relationship Id="rId9" Type="http://schemas.openxmlformats.org/officeDocument/2006/relationships/customXml" Target="../ink/ink9.xml"/><Relationship Id="rId14" Type="http://schemas.openxmlformats.org/officeDocument/2006/relationships/image" Target="../media/image1280.png"/><Relationship Id="rId22" Type="http://schemas.openxmlformats.org/officeDocument/2006/relationships/image" Target="../media/image132.png"/><Relationship Id="rId27" Type="http://schemas.openxmlformats.org/officeDocument/2006/relationships/customXml" Target="../ink/ink18.xml"/></Relationships>
</file>

<file path=ppt/slides/_rels/slide247.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3.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9.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3.xml.rels><?xml version="1.0" encoding="UTF-8" standalone="yes"?>
<Relationships xmlns="http://schemas.openxmlformats.org/package/2006/relationships"><Relationship Id="rId2" Type="http://schemas.openxmlformats.org/officeDocument/2006/relationships/image" Target="../media/image138.jpeg"/><Relationship Id="rId1" Type="http://schemas.openxmlformats.org/officeDocument/2006/relationships/slideLayout" Target="../slideLayouts/slideLayout3.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7.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3.xml"/></Relationships>
</file>

<file path=ppt/slides/_rels/slide258.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3.xml"/></Relationships>
</file>

<file path=ppt/slides/_rels/slide259.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0.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Application Delivery Fundamentals 2.0 B:</a:t>
            </a:r>
            <a:br>
              <a:rPr lang="en-US" dirty="0"/>
            </a:br>
            <a:endParaRPr lang="en-US" dirty="0"/>
          </a:p>
        </p:txBody>
      </p:sp>
      <p:sp>
        <p:nvSpPr>
          <p:cNvPr id="4" name="Text Placeholder 3"/>
          <p:cNvSpPr>
            <a:spLocks noGrp="1"/>
          </p:cNvSpPr>
          <p:nvPr>
            <p:ph type="body" sz="quarter" idx="11"/>
          </p:nvPr>
        </p:nvSpPr>
        <p:spPr/>
        <p:txBody>
          <a:bodyPr/>
          <a:lstStyle/>
          <a:p>
            <a:r>
              <a:rPr lang="en-US" dirty="0"/>
              <a:t>Prometheus and Grafana</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A83BD-135E-D758-91FF-0301815770CE}"/>
              </a:ext>
            </a:extLst>
          </p:cNvPr>
          <p:cNvSpPr>
            <a:spLocks noGrp="1"/>
          </p:cNvSpPr>
          <p:nvPr>
            <p:ph type="title"/>
          </p:nvPr>
        </p:nvSpPr>
        <p:spPr/>
        <p:txBody>
          <a:bodyPr/>
          <a:lstStyle/>
          <a:p>
            <a:r>
              <a:rPr lang="en-IN" dirty="0"/>
              <a:t>Profiling</a:t>
            </a:r>
          </a:p>
        </p:txBody>
      </p:sp>
      <p:sp>
        <p:nvSpPr>
          <p:cNvPr id="5" name="AutoShape 2" descr="A full-page detailed comparison diagram showcasing 'Application Profiling vs Observability.' On the left, under 'Application Profiling,' there is a detailed representation of a magnifying glass zooming in on code and CPU/memory stats, illustrating a focus on code-level performance, bottlenecks, and granular analysis. On the right, under 'Observability,' system health metrics, logs, and traces are visualized, indicating real-time monitoring, a system-wide view, and behavior analysis across distributed systems. Both concepts connect to a central area labeled 'Performance &amp; Reliability Analysis,' illustrating how these two approaches complement each other.">
            <a:extLst>
              <a:ext uri="{FF2B5EF4-FFF2-40B4-BE49-F238E27FC236}">
                <a16:creationId xmlns:a16="http://schemas.microsoft.com/office/drawing/2014/main" id="{BFF86DF3-A792-5BE8-4662-6C32883A381E}"/>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7" name="Picture 6">
            <a:extLst>
              <a:ext uri="{FF2B5EF4-FFF2-40B4-BE49-F238E27FC236}">
                <a16:creationId xmlns:a16="http://schemas.microsoft.com/office/drawing/2014/main" id="{CDBCACE9-50D3-0856-A209-2133F4869C77}"/>
              </a:ext>
            </a:extLst>
          </p:cNvPr>
          <p:cNvPicPr>
            <a:picLocks noChangeAspect="1"/>
          </p:cNvPicPr>
          <p:nvPr/>
        </p:nvPicPr>
        <p:blipFill>
          <a:blip r:embed="rId2"/>
          <a:stretch>
            <a:fillRect/>
          </a:stretch>
        </p:blipFill>
        <p:spPr>
          <a:xfrm>
            <a:off x="685800" y="1523712"/>
            <a:ext cx="7853834" cy="5164165"/>
          </a:xfrm>
          <a:prstGeom prst="rect">
            <a:avLst/>
          </a:prstGeom>
        </p:spPr>
      </p:pic>
    </p:spTree>
    <p:extLst>
      <p:ext uri="{BB962C8B-B14F-4D97-AF65-F5344CB8AC3E}">
        <p14:creationId xmlns:p14="http://schemas.microsoft.com/office/powerpoint/2010/main" val="299123073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9F9DAB7-1CCB-843C-E8B9-D012F6BDB1AE}"/>
              </a:ext>
            </a:extLst>
          </p:cNvPr>
          <p:cNvSpPr>
            <a:spLocks noGrp="1"/>
          </p:cNvSpPr>
          <p:nvPr>
            <p:ph type="title"/>
          </p:nvPr>
        </p:nvSpPr>
        <p:spPr/>
        <p:txBody>
          <a:bodyPr/>
          <a:lstStyle/>
          <a:p>
            <a:r>
              <a:rPr lang="en-IN" dirty="0"/>
              <a:t>Push gateway send metrics - </a:t>
            </a:r>
            <a:r>
              <a:rPr lang="en-IN" dirty="0" err="1"/>
              <a:t>Bashscript</a:t>
            </a:r>
            <a:endParaRPr lang="en-IN" dirty="0"/>
          </a:p>
        </p:txBody>
      </p:sp>
      <p:pic>
        <p:nvPicPr>
          <p:cNvPr id="11" name="Picture 10">
            <a:extLst>
              <a:ext uri="{FF2B5EF4-FFF2-40B4-BE49-F238E27FC236}">
                <a16:creationId xmlns:a16="http://schemas.microsoft.com/office/drawing/2014/main" id="{5475DDF6-A9BD-9D01-6208-BE57E34B2D6D}"/>
              </a:ext>
            </a:extLst>
          </p:cNvPr>
          <p:cNvPicPr>
            <a:picLocks noChangeAspect="1"/>
          </p:cNvPicPr>
          <p:nvPr/>
        </p:nvPicPr>
        <p:blipFill>
          <a:blip r:embed="rId2"/>
          <a:stretch>
            <a:fillRect/>
          </a:stretch>
        </p:blipFill>
        <p:spPr>
          <a:xfrm>
            <a:off x="-8335" y="1447800"/>
            <a:ext cx="9144000" cy="5143500"/>
          </a:xfrm>
          <a:prstGeom prst="rect">
            <a:avLst/>
          </a:prstGeom>
        </p:spPr>
      </p:pic>
    </p:spTree>
    <p:extLst>
      <p:ext uri="{BB962C8B-B14F-4D97-AF65-F5344CB8AC3E}">
        <p14:creationId xmlns:p14="http://schemas.microsoft.com/office/powerpoint/2010/main" val="221625052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9F9DAB7-1CCB-843C-E8B9-D012F6BDB1AE}"/>
              </a:ext>
            </a:extLst>
          </p:cNvPr>
          <p:cNvSpPr>
            <a:spLocks noGrp="1"/>
          </p:cNvSpPr>
          <p:nvPr>
            <p:ph type="title"/>
          </p:nvPr>
        </p:nvSpPr>
        <p:spPr/>
        <p:txBody>
          <a:bodyPr/>
          <a:lstStyle/>
          <a:p>
            <a:r>
              <a:rPr lang="en-IN" dirty="0"/>
              <a:t>Push gateway send metrics – Spring boot scheduler</a:t>
            </a:r>
          </a:p>
        </p:txBody>
      </p:sp>
      <p:pic>
        <p:nvPicPr>
          <p:cNvPr id="4" name="Picture 3">
            <a:extLst>
              <a:ext uri="{FF2B5EF4-FFF2-40B4-BE49-F238E27FC236}">
                <a16:creationId xmlns:a16="http://schemas.microsoft.com/office/drawing/2014/main" id="{FEB9D3F4-CDAF-A176-FF48-DC4AEBA8B781}"/>
              </a:ext>
            </a:extLst>
          </p:cNvPr>
          <p:cNvPicPr>
            <a:picLocks noChangeAspect="1"/>
          </p:cNvPicPr>
          <p:nvPr/>
        </p:nvPicPr>
        <p:blipFill>
          <a:blip r:embed="rId2"/>
          <a:stretch>
            <a:fillRect/>
          </a:stretch>
        </p:blipFill>
        <p:spPr>
          <a:xfrm>
            <a:off x="0" y="2093708"/>
            <a:ext cx="9144000" cy="2670583"/>
          </a:xfrm>
          <a:prstGeom prst="rect">
            <a:avLst/>
          </a:prstGeom>
        </p:spPr>
      </p:pic>
    </p:spTree>
    <p:extLst>
      <p:ext uri="{BB962C8B-B14F-4D97-AF65-F5344CB8AC3E}">
        <p14:creationId xmlns:p14="http://schemas.microsoft.com/office/powerpoint/2010/main" val="331834034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9F9DAB7-1CCB-843C-E8B9-D012F6BDB1AE}"/>
              </a:ext>
            </a:extLst>
          </p:cNvPr>
          <p:cNvSpPr>
            <a:spLocks noGrp="1"/>
          </p:cNvSpPr>
          <p:nvPr>
            <p:ph type="title"/>
          </p:nvPr>
        </p:nvSpPr>
        <p:spPr/>
        <p:txBody>
          <a:bodyPr/>
          <a:lstStyle/>
          <a:p>
            <a:r>
              <a:rPr lang="en-IN" dirty="0"/>
              <a:t>Push gateway send metrics – Spring boot scheduler</a:t>
            </a:r>
          </a:p>
        </p:txBody>
      </p:sp>
      <p:pic>
        <p:nvPicPr>
          <p:cNvPr id="5" name="Picture 4">
            <a:extLst>
              <a:ext uri="{FF2B5EF4-FFF2-40B4-BE49-F238E27FC236}">
                <a16:creationId xmlns:a16="http://schemas.microsoft.com/office/drawing/2014/main" id="{C02B6C90-3FE2-B7C1-ED6A-71666C4BBAC2}"/>
              </a:ext>
            </a:extLst>
          </p:cNvPr>
          <p:cNvPicPr>
            <a:picLocks noChangeAspect="1"/>
          </p:cNvPicPr>
          <p:nvPr/>
        </p:nvPicPr>
        <p:blipFill>
          <a:blip r:embed="rId2"/>
          <a:stretch>
            <a:fillRect/>
          </a:stretch>
        </p:blipFill>
        <p:spPr>
          <a:xfrm>
            <a:off x="304800" y="1447800"/>
            <a:ext cx="8610600" cy="4946629"/>
          </a:xfrm>
          <a:prstGeom prst="rect">
            <a:avLst/>
          </a:prstGeom>
        </p:spPr>
      </p:pic>
    </p:spTree>
    <p:extLst>
      <p:ext uri="{BB962C8B-B14F-4D97-AF65-F5344CB8AC3E}">
        <p14:creationId xmlns:p14="http://schemas.microsoft.com/office/powerpoint/2010/main" val="311361254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6FA5994-C0E4-EED6-601C-2ABF8EF41AC5}"/>
              </a:ext>
            </a:extLst>
          </p:cNvPr>
          <p:cNvSpPr>
            <a:spLocks noGrp="1"/>
          </p:cNvSpPr>
          <p:nvPr>
            <p:ph sz="quarter" idx="12"/>
          </p:nvPr>
        </p:nvSpPr>
        <p:spPr/>
        <p:txBody>
          <a:bodyPr/>
          <a:lstStyle/>
          <a:p>
            <a:r>
              <a:rPr lang="en-US" b="1" dirty="0"/>
              <a:t>PromQL (Prometheus Query Language)</a:t>
            </a:r>
            <a:r>
              <a:rPr lang="en-US" dirty="0"/>
              <a:t> is a powerful, flexible query language specifically designed for working with Prometheus’s multi-dimensional time-series data. </a:t>
            </a:r>
          </a:p>
          <a:p>
            <a:r>
              <a:rPr lang="en-US" dirty="0"/>
              <a:t>It enables you to extract, process, and aggregate data stored in Prometheus’s time-series database.</a:t>
            </a:r>
          </a:p>
          <a:p>
            <a:r>
              <a:rPr lang="en-US" dirty="0"/>
              <a:t>PromQL is essential for querying metrics, generating alerts, and building dashboards (e.g., in Grafana). </a:t>
            </a:r>
          </a:p>
          <a:p>
            <a:r>
              <a:rPr lang="en-US" dirty="0"/>
              <a:t>It allows users to analyze time-series data in real time, making it valuable for monitoring system performance, troubleshooting issues, and visualizing trends.</a:t>
            </a:r>
          </a:p>
          <a:p>
            <a:endParaRPr lang="en-IN" dirty="0"/>
          </a:p>
        </p:txBody>
      </p:sp>
      <p:sp>
        <p:nvSpPr>
          <p:cNvPr id="3" name="Title 2">
            <a:extLst>
              <a:ext uri="{FF2B5EF4-FFF2-40B4-BE49-F238E27FC236}">
                <a16:creationId xmlns:a16="http://schemas.microsoft.com/office/drawing/2014/main" id="{13C5D907-2A50-83A6-3E40-7D637D4FE2E9}"/>
              </a:ext>
            </a:extLst>
          </p:cNvPr>
          <p:cNvSpPr>
            <a:spLocks noGrp="1"/>
          </p:cNvSpPr>
          <p:nvPr>
            <p:ph type="title"/>
          </p:nvPr>
        </p:nvSpPr>
        <p:spPr/>
        <p:txBody>
          <a:bodyPr/>
          <a:lstStyle/>
          <a:p>
            <a:r>
              <a:rPr lang="en-IN" dirty="0"/>
              <a:t>PromQL</a:t>
            </a:r>
          </a:p>
        </p:txBody>
      </p:sp>
    </p:spTree>
    <p:extLst>
      <p:ext uri="{BB962C8B-B14F-4D97-AF65-F5344CB8AC3E}">
        <p14:creationId xmlns:p14="http://schemas.microsoft.com/office/powerpoint/2010/main" val="35456887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6FA5994-C0E4-EED6-601C-2ABF8EF41AC5}"/>
              </a:ext>
            </a:extLst>
          </p:cNvPr>
          <p:cNvSpPr>
            <a:spLocks noGrp="1"/>
          </p:cNvSpPr>
          <p:nvPr>
            <p:ph sz="quarter" idx="12"/>
          </p:nvPr>
        </p:nvSpPr>
        <p:spPr>
          <a:xfrm>
            <a:off x="457201" y="1381125"/>
            <a:ext cx="8228012" cy="5248275"/>
          </a:xfrm>
        </p:spPr>
        <p:txBody>
          <a:bodyPr>
            <a:normAutofit fontScale="85000" lnSpcReduction="20000"/>
          </a:bodyPr>
          <a:lstStyle/>
          <a:p>
            <a:r>
              <a:rPr lang="en-US" dirty="0"/>
              <a:t>Prometheus data is structured as time-series, which are streams of timestamped values belonging to the same metric and set of labels. </a:t>
            </a:r>
          </a:p>
          <a:p>
            <a:r>
              <a:rPr lang="en-US" dirty="0"/>
              <a:t>PromQL helps extract, filter, and manipulate these time-series.</a:t>
            </a:r>
          </a:p>
          <a:p>
            <a:pPr lvl="1"/>
            <a:r>
              <a:rPr lang="en-US" dirty="0"/>
              <a:t>Metric: </a:t>
            </a:r>
          </a:p>
          <a:p>
            <a:pPr lvl="2"/>
            <a:r>
              <a:rPr lang="en-US" dirty="0"/>
              <a:t>A type of data collected over time (e.g., </a:t>
            </a:r>
            <a:r>
              <a:rPr lang="en-US" dirty="0" err="1"/>
              <a:t>http_requests_total</a:t>
            </a:r>
            <a:r>
              <a:rPr lang="en-US" dirty="0"/>
              <a:t>, </a:t>
            </a:r>
            <a:r>
              <a:rPr lang="en-US" dirty="0" err="1"/>
              <a:t>cpu_usage</a:t>
            </a:r>
            <a:r>
              <a:rPr lang="en-US" dirty="0"/>
              <a:t>).</a:t>
            </a:r>
          </a:p>
          <a:p>
            <a:pPr lvl="1"/>
            <a:r>
              <a:rPr lang="en-US" dirty="0"/>
              <a:t>Labels: </a:t>
            </a:r>
          </a:p>
          <a:p>
            <a:pPr lvl="2"/>
            <a:r>
              <a:rPr lang="en-US" dirty="0"/>
              <a:t>Key-value pairs that differentiate time-series of the same metric (e.g., {method="GET", status="200"}).</a:t>
            </a:r>
          </a:p>
          <a:p>
            <a:pPr lvl="1"/>
            <a:r>
              <a:rPr lang="en-US" dirty="0"/>
              <a:t>Instant Vector: </a:t>
            </a:r>
          </a:p>
          <a:p>
            <a:pPr lvl="2"/>
            <a:r>
              <a:rPr lang="en-US" dirty="0"/>
              <a:t>A set of time-series, each with a single value per metric at a specific timestamp.</a:t>
            </a:r>
          </a:p>
          <a:p>
            <a:pPr lvl="1"/>
            <a:r>
              <a:rPr lang="en-US" dirty="0"/>
              <a:t>Range Vector: </a:t>
            </a:r>
          </a:p>
          <a:p>
            <a:pPr lvl="2"/>
            <a:r>
              <a:rPr lang="en-US" dirty="0"/>
              <a:t>A set of time-series, each with multiple values over a time range.</a:t>
            </a:r>
          </a:p>
          <a:p>
            <a:pPr lvl="1"/>
            <a:r>
              <a:rPr lang="en-US" dirty="0"/>
              <a:t>Scalar: </a:t>
            </a:r>
          </a:p>
          <a:p>
            <a:pPr lvl="2"/>
            <a:r>
              <a:rPr lang="en-US" dirty="0"/>
              <a:t>A single numerical value (e.g., the result of a calculation).String: A textual result (e.g., up status for a target).</a:t>
            </a:r>
          </a:p>
          <a:p>
            <a:endParaRPr lang="en-IN" dirty="0"/>
          </a:p>
        </p:txBody>
      </p:sp>
      <p:sp>
        <p:nvSpPr>
          <p:cNvPr id="3" name="Title 2">
            <a:extLst>
              <a:ext uri="{FF2B5EF4-FFF2-40B4-BE49-F238E27FC236}">
                <a16:creationId xmlns:a16="http://schemas.microsoft.com/office/drawing/2014/main" id="{13C5D907-2A50-83A6-3E40-7D637D4FE2E9}"/>
              </a:ext>
            </a:extLst>
          </p:cNvPr>
          <p:cNvSpPr>
            <a:spLocks noGrp="1"/>
          </p:cNvSpPr>
          <p:nvPr>
            <p:ph type="title"/>
          </p:nvPr>
        </p:nvSpPr>
        <p:spPr/>
        <p:txBody>
          <a:bodyPr/>
          <a:lstStyle/>
          <a:p>
            <a:r>
              <a:rPr lang="en-IN" dirty="0"/>
              <a:t>Core Concepts in PromQL</a:t>
            </a:r>
          </a:p>
        </p:txBody>
      </p:sp>
    </p:spTree>
    <p:extLst>
      <p:ext uri="{BB962C8B-B14F-4D97-AF65-F5344CB8AC3E}">
        <p14:creationId xmlns:p14="http://schemas.microsoft.com/office/powerpoint/2010/main" val="71363916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6FA5994-C0E4-EED6-601C-2ABF8EF41AC5}"/>
              </a:ext>
            </a:extLst>
          </p:cNvPr>
          <p:cNvSpPr>
            <a:spLocks noGrp="1"/>
          </p:cNvSpPr>
          <p:nvPr>
            <p:ph sz="quarter" idx="12"/>
          </p:nvPr>
        </p:nvSpPr>
        <p:spPr>
          <a:xfrm>
            <a:off x="457201" y="1381125"/>
            <a:ext cx="8228012" cy="5248275"/>
          </a:xfrm>
        </p:spPr>
        <p:txBody>
          <a:bodyPr>
            <a:normAutofit/>
          </a:bodyPr>
          <a:lstStyle/>
          <a:p>
            <a:r>
              <a:rPr lang="en-US" b="1" dirty="0"/>
              <a:t>Query Structure:</a:t>
            </a:r>
          </a:p>
          <a:p>
            <a:pPr lvl="1"/>
            <a:r>
              <a:rPr lang="en-US" dirty="0"/>
              <a:t>PromQL queries can operate on both </a:t>
            </a:r>
            <a:r>
              <a:rPr lang="en-US" b="1" dirty="0"/>
              <a:t>instant vectors</a:t>
            </a:r>
            <a:r>
              <a:rPr lang="en-US" dirty="0"/>
              <a:t> (data at a specific time) and </a:t>
            </a:r>
            <a:r>
              <a:rPr lang="en-US" b="1" dirty="0"/>
              <a:t>range vectors</a:t>
            </a:r>
            <a:r>
              <a:rPr lang="en-US" dirty="0"/>
              <a:t> (data over a time range). </a:t>
            </a:r>
          </a:p>
          <a:p>
            <a:pPr lvl="1"/>
            <a:r>
              <a:rPr lang="en-US" dirty="0"/>
              <a:t>Queries typically consist of a combination of metric names, filters, and functions.</a:t>
            </a:r>
          </a:p>
          <a:p>
            <a:endParaRPr lang="en-IN" dirty="0"/>
          </a:p>
        </p:txBody>
      </p:sp>
      <p:sp>
        <p:nvSpPr>
          <p:cNvPr id="3" name="Title 2">
            <a:extLst>
              <a:ext uri="{FF2B5EF4-FFF2-40B4-BE49-F238E27FC236}">
                <a16:creationId xmlns:a16="http://schemas.microsoft.com/office/drawing/2014/main" id="{13C5D907-2A50-83A6-3E40-7D637D4FE2E9}"/>
              </a:ext>
            </a:extLst>
          </p:cNvPr>
          <p:cNvSpPr>
            <a:spLocks noGrp="1"/>
          </p:cNvSpPr>
          <p:nvPr>
            <p:ph type="title"/>
          </p:nvPr>
        </p:nvSpPr>
        <p:spPr/>
        <p:txBody>
          <a:bodyPr/>
          <a:lstStyle/>
          <a:p>
            <a:r>
              <a:rPr lang="en-IN" dirty="0"/>
              <a:t>Core Concepts in PromQL</a:t>
            </a:r>
          </a:p>
        </p:txBody>
      </p:sp>
    </p:spTree>
    <p:extLst>
      <p:ext uri="{BB962C8B-B14F-4D97-AF65-F5344CB8AC3E}">
        <p14:creationId xmlns:p14="http://schemas.microsoft.com/office/powerpoint/2010/main" val="51655625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3C5D907-2A50-83A6-3E40-7D637D4FE2E9}"/>
              </a:ext>
            </a:extLst>
          </p:cNvPr>
          <p:cNvSpPr>
            <a:spLocks noGrp="1"/>
          </p:cNvSpPr>
          <p:nvPr>
            <p:ph type="title"/>
          </p:nvPr>
        </p:nvSpPr>
        <p:spPr/>
        <p:txBody>
          <a:bodyPr/>
          <a:lstStyle/>
          <a:p>
            <a:r>
              <a:rPr lang="en-IN" dirty="0"/>
              <a:t>Core Concepts in PromQL</a:t>
            </a:r>
          </a:p>
        </p:txBody>
      </p:sp>
      <p:pic>
        <p:nvPicPr>
          <p:cNvPr id="1026" name="Picture 2">
            <a:extLst>
              <a:ext uri="{FF2B5EF4-FFF2-40B4-BE49-F238E27FC236}">
                <a16:creationId xmlns:a16="http://schemas.microsoft.com/office/drawing/2014/main" id="{E38A1986-E949-D2C4-231E-1B7D414007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9480" y="1447800"/>
            <a:ext cx="8499330" cy="48590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080202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7547E37B-A464-E2BE-9E3E-489A3B964BC1}"/>
              </a:ext>
            </a:extLst>
          </p:cNvPr>
          <p:cNvSpPr>
            <a:spLocks noGrp="1"/>
          </p:cNvSpPr>
          <p:nvPr>
            <p:ph sz="quarter" idx="12"/>
          </p:nvPr>
        </p:nvSpPr>
        <p:spPr>
          <a:xfrm>
            <a:off x="457201" y="1381124"/>
            <a:ext cx="8228012" cy="5095875"/>
          </a:xfrm>
        </p:spPr>
        <p:txBody>
          <a:bodyPr>
            <a:normAutofit fontScale="92500" lnSpcReduction="10000"/>
          </a:bodyPr>
          <a:lstStyle/>
          <a:p>
            <a:r>
              <a:rPr lang="en-US" dirty="0"/>
              <a:t>The very basic beginnings of any query language is being able to select data from your metrics collection. </a:t>
            </a:r>
          </a:p>
          <a:p>
            <a:r>
              <a:rPr lang="en-US" dirty="0"/>
              <a:t>Metric name: Querying for all time series data collected for that metric.</a:t>
            </a:r>
          </a:p>
          <a:p>
            <a:r>
              <a:rPr lang="en-US" dirty="0"/>
              <a:t>Label: Using one or more assigned labels filters metric output.</a:t>
            </a:r>
          </a:p>
          <a:p>
            <a:r>
              <a:rPr lang="en-US" dirty="0"/>
              <a:t>Timestamp: Fixes a query single moment in time of your choosing.</a:t>
            </a:r>
          </a:p>
          <a:p>
            <a:r>
              <a:rPr lang="en-US" dirty="0"/>
              <a:t>Range of time: Setting a query to select over a certain period of time.</a:t>
            </a:r>
          </a:p>
          <a:p>
            <a:r>
              <a:rPr lang="en-US" dirty="0"/>
              <a:t>Time-shifted data: Setting a query to select over a period of time while adding an offset from the time of query execution.</a:t>
            </a:r>
            <a:endParaRPr lang="en-IN" dirty="0"/>
          </a:p>
        </p:txBody>
      </p:sp>
      <p:sp>
        <p:nvSpPr>
          <p:cNvPr id="3" name="Title 2">
            <a:extLst>
              <a:ext uri="{FF2B5EF4-FFF2-40B4-BE49-F238E27FC236}">
                <a16:creationId xmlns:a16="http://schemas.microsoft.com/office/drawing/2014/main" id="{CC3C5E01-53A2-90BE-5693-E4A3315313AE}"/>
              </a:ext>
            </a:extLst>
          </p:cNvPr>
          <p:cNvSpPr>
            <a:spLocks noGrp="1"/>
          </p:cNvSpPr>
          <p:nvPr>
            <p:ph type="title"/>
          </p:nvPr>
        </p:nvSpPr>
        <p:spPr/>
        <p:txBody>
          <a:bodyPr/>
          <a:lstStyle/>
          <a:p>
            <a:r>
              <a:rPr lang="en-IN" dirty="0"/>
              <a:t>Selecting Data</a:t>
            </a:r>
          </a:p>
        </p:txBody>
      </p:sp>
    </p:spTree>
    <p:extLst>
      <p:ext uri="{BB962C8B-B14F-4D97-AF65-F5344CB8AC3E}">
        <p14:creationId xmlns:p14="http://schemas.microsoft.com/office/powerpoint/2010/main" val="1369789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5794F5D-88DB-B7B8-0275-C0CD977D8E25}"/>
              </a:ext>
            </a:extLst>
          </p:cNvPr>
          <p:cNvSpPr>
            <a:spLocks noGrp="1"/>
          </p:cNvSpPr>
          <p:nvPr>
            <p:ph type="title"/>
          </p:nvPr>
        </p:nvSpPr>
        <p:spPr/>
        <p:txBody>
          <a:bodyPr/>
          <a:lstStyle/>
          <a:p>
            <a:r>
              <a:rPr lang="en-IN" dirty="0"/>
              <a:t>Basic </a:t>
            </a:r>
            <a:r>
              <a:rPr lang="en-IN" dirty="0" err="1"/>
              <a:t>PromQL</a:t>
            </a:r>
            <a:r>
              <a:rPr lang="en-IN" dirty="0"/>
              <a:t> Queries</a:t>
            </a:r>
          </a:p>
        </p:txBody>
      </p:sp>
      <p:pic>
        <p:nvPicPr>
          <p:cNvPr id="5" name="Picture 4">
            <a:extLst>
              <a:ext uri="{FF2B5EF4-FFF2-40B4-BE49-F238E27FC236}">
                <a16:creationId xmlns:a16="http://schemas.microsoft.com/office/drawing/2014/main" id="{84949038-1BE0-4901-6841-BC86AF8A2BB1}"/>
              </a:ext>
            </a:extLst>
          </p:cNvPr>
          <p:cNvPicPr>
            <a:picLocks noChangeAspect="1"/>
          </p:cNvPicPr>
          <p:nvPr/>
        </p:nvPicPr>
        <p:blipFill>
          <a:blip r:embed="rId2"/>
          <a:stretch>
            <a:fillRect/>
          </a:stretch>
        </p:blipFill>
        <p:spPr>
          <a:xfrm>
            <a:off x="394021" y="1600200"/>
            <a:ext cx="8339287" cy="4191000"/>
          </a:xfrm>
          <a:prstGeom prst="rect">
            <a:avLst/>
          </a:prstGeom>
        </p:spPr>
      </p:pic>
    </p:spTree>
    <p:extLst>
      <p:ext uri="{BB962C8B-B14F-4D97-AF65-F5344CB8AC3E}">
        <p14:creationId xmlns:p14="http://schemas.microsoft.com/office/powerpoint/2010/main" val="134987040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5794F5D-88DB-B7B8-0275-C0CD977D8E25}"/>
              </a:ext>
            </a:extLst>
          </p:cNvPr>
          <p:cNvSpPr>
            <a:spLocks noGrp="1"/>
          </p:cNvSpPr>
          <p:nvPr>
            <p:ph type="title"/>
          </p:nvPr>
        </p:nvSpPr>
        <p:spPr/>
        <p:txBody>
          <a:bodyPr/>
          <a:lstStyle/>
          <a:p>
            <a:r>
              <a:rPr lang="en-IN" dirty="0"/>
              <a:t>Basic </a:t>
            </a:r>
            <a:r>
              <a:rPr lang="en-IN" dirty="0" err="1"/>
              <a:t>PromQL</a:t>
            </a:r>
            <a:r>
              <a:rPr lang="en-IN" dirty="0"/>
              <a:t> Queries</a:t>
            </a:r>
          </a:p>
        </p:txBody>
      </p:sp>
      <p:pic>
        <p:nvPicPr>
          <p:cNvPr id="4" name="Picture 3">
            <a:extLst>
              <a:ext uri="{FF2B5EF4-FFF2-40B4-BE49-F238E27FC236}">
                <a16:creationId xmlns:a16="http://schemas.microsoft.com/office/drawing/2014/main" id="{81660A06-74C9-7529-9597-B94C772F8575}"/>
              </a:ext>
            </a:extLst>
          </p:cNvPr>
          <p:cNvPicPr>
            <a:picLocks noChangeAspect="1"/>
          </p:cNvPicPr>
          <p:nvPr/>
        </p:nvPicPr>
        <p:blipFill>
          <a:blip r:embed="rId2"/>
          <a:stretch>
            <a:fillRect/>
          </a:stretch>
        </p:blipFill>
        <p:spPr>
          <a:xfrm>
            <a:off x="461035" y="1600200"/>
            <a:ext cx="8378166" cy="4267200"/>
          </a:xfrm>
          <a:prstGeom prst="rect">
            <a:avLst/>
          </a:prstGeom>
        </p:spPr>
      </p:pic>
    </p:spTree>
    <p:extLst>
      <p:ext uri="{BB962C8B-B14F-4D97-AF65-F5344CB8AC3E}">
        <p14:creationId xmlns:p14="http://schemas.microsoft.com/office/powerpoint/2010/main" val="29143292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A83BD-135E-D758-91FF-0301815770CE}"/>
              </a:ext>
            </a:extLst>
          </p:cNvPr>
          <p:cNvSpPr>
            <a:spLocks noGrp="1"/>
          </p:cNvSpPr>
          <p:nvPr>
            <p:ph type="title"/>
          </p:nvPr>
        </p:nvSpPr>
        <p:spPr/>
        <p:txBody>
          <a:bodyPr/>
          <a:lstStyle/>
          <a:p>
            <a:r>
              <a:rPr lang="en-IN" dirty="0"/>
              <a:t>Profiling</a:t>
            </a:r>
          </a:p>
        </p:txBody>
      </p:sp>
      <p:sp>
        <p:nvSpPr>
          <p:cNvPr id="5" name="AutoShape 2" descr="A full-page detailed comparison diagram showcasing 'Application Profiling vs Observability.' On the left, under 'Application Profiling,' there is a detailed representation of a magnifying glass zooming in on code and CPU/memory stats, illustrating a focus on code-level performance, bottlenecks, and granular analysis. On the right, under 'Observability,' system health metrics, logs, and traces are visualized, indicating real-time monitoring, a system-wide view, and behavior analysis across distributed systems. Both concepts connect to a central area labeled 'Performance &amp; Reliability Analysis,' illustrating how these two approaches complement each other.">
            <a:extLst>
              <a:ext uri="{FF2B5EF4-FFF2-40B4-BE49-F238E27FC236}">
                <a16:creationId xmlns:a16="http://schemas.microsoft.com/office/drawing/2014/main" id="{BFF86DF3-A792-5BE8-4662-6C32883A381E}"/>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4" name="Picture 3">
            <a:extLst>
              <a:ext uri="{FF2B5EF4-FFF2-40B4-BE49-F238E27FC236}">
                <a16:creationId xmlns:a16="http://schemas.microsoft.com/office/drawing/2014/main" id="{C8674395-A806-9847-D2F5-6AEDC2673ED2}"/>
              </a:ext>
            </a:extLst>
          </p:cNvPr>
          <p:cNvPicPr>
            <a:picLocks noChangeAspect="1"/>
          </p:cNvPicPr>
          <p:nvPr/>
        </p:nvPicPr>
        <p:blipFill>
          <a:blip r:embed="rId2"/>
          <a:stretch>
            <a:fillRect/>
          </a:stretch>
        </p:blipFill>
        <p:spPr>
          <a:xfrm>
            <a:off x="461035" y="1371600"/>
            <a:ext cx="8454365" cy="5105400"/>
          </a:xfrm>
          <a:prstGeom prst="rect">
            <a:avLst/>
          </a:prstGeom>
        </p:spPr>
      </p:pic>
    </p:spTree>
    <p:extLst>
      <p:ext uri="{BB962C8B-B14F-4D97-AF65-F5344CB8AC3E}">
        <p14:creationId xmlns:p14="http://schemas.microsoft.com/office/powerpoint/2010/main" val="308449231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5794F5D-88DB-B7B8-0275-C0CD977D8E25}"/>
              </a:ext>
            </a:extLst>
          </p:cNvPr>
          <p:cNvSpPr>
            <a:spLocks noGrp="1"/>
          </p:cNvSpPr>
          <p:nvPr>
            <p:ph type="title"/>
          </p:nvPr>
        </p:nvSpPr>
        <p:spPr/>
        <p:txBody>
          <a:bodyPr/>
          <a:lstStyle/>
          <a:p>
            <a:r>
              <a:rPr lang="en-IN" dirty="0"/>
              <a:t>Basic </a:t>
            </a:r>
            <a:r>
              <a:rPr lang="en-IN" dirty="0" err="1"/>
              <a:t>PromQL</a:t>
            </a:r>
            <a:r>
              <a:rPr lang="en-IN" dirty="0"/>
              <a:t> Queries</a:t>
            </a:r>
          </a:p>
        </p:txBody>
      </p:sp>
      <p:pic>
        <p:nvPicPr>
          <p:cNvPr id="5" name="Picture 4">
            <a:extLst>
              <a:ext uri="{FF2B5EF4-FFF2-40B4-BE49-F238E27FC236}">
                <a16:creationId xmlns:a16="http://schemas.microsoft.com/office/drawing/2014/main" id="{9C2E6CBE-D96D-9542-C02C-AB3B56D8053F}"/>
              </a:ext>
            </a:extLst>
          </p:cNvPr>
          <p:cNvPicPr>
            <a:picLocks noChangeAspect="1"/>
          </p:cNvPicPr>
          <p:nvPr/>
        </p:nvPicPr>
        <p:blipFill>
          <a:blip r:embed="rId2"/>
          <a:stretch>
            <a:fillRect/>
          </a:stretch>
        </p:blipFill>
        <p:spPr>
          <a:xfrm>
            <a:off x="435791" y="1524000"/>
            <a:ext cx="8272418" cy="4338892"/>
          </a:xfrm>
          <a:prstGeom prst="rect">
            <a:avLst/>
          </a:prstGeom>
        </p:spPr>
      </p:pic>
    </p:spTree>
    <p:extLst>
      <p:ext uri="{BB962C8B-B14F-4D97-AF65-F5344CB8AC3E}">
        <p14:creationId xmlns:p14="http://schemas.microsoft.com/office/powerpoint/2010/main" val="239059385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5794F5D-88DB-B7B8-0275-C0CD977D8E25}"/>
              </a:ext>
            </a:extLst>
          </p:cNvPr>
          <p:cNvSpPr>
            <a:spLocks noGrp="1"/>
          </p:cNvSpPr>
          <p:nvPr>
            <p:ph type="title"/>
          </p:nvPr>
        </p:nvSpPr>
        <p:spPr/>
        <p:txBody>
          <a:bodyPr/>
          <a:lstStyle/>
          <a:p>
            <a:r>
              <a:rPr lang="en-IN" dirty="0"/>
              <a:t>Basic </a:t>
            </a:r>
            <a:r>
              <a:rPr lang="en-IN" dirty="0" err="1"/>
              <a:t>PromQL</a:t>
            </a:r>
            <a:r>
              <a:rPr lang="en-IN" dirty="0"/>
              <a:t> Queries</a:t>
            </a:r>
          </a:p>
        </p:txBody>
      </p:sp>
      <p:pic>
        <p:nvPicPr>
          <p:cNvPr id="4" name="Picture 3">
            <a:extLst>
              <a:ext uri="{FF2B5EF4-FFF2-40B4-BE49-F238E27FC236}">
                <a16:creationId xmlns:a16="http://schemas.microsoft.com/office/drawing/2014/main" id="{74E31A65-5839-9F8F-C6C1-51A2503F2349}"/>
              </a:ext>
            </a:extLst>
          </p:cNvPr>
          <p:cNvPicPr>
            <a:picLocks noChangeAspect="1"/>
          </p:cNvPicPr>
          <p:nvPr/>
        </p:nvPicPr>
        <p:blipFill>
          <a:blip r:embed="rId2"/>
          <a:stretch>
            <a:fillRect/>
          </a:stretch>
        </p:blipFill>
        <p:spPr>
          <a:xfrm>
            <a:off x="381000" y="1600200"/>
            <a:ext cx="8534400" cy="4572000"/>
          </a:xfrm>
          <a:prstGeom prst="rect">
            <a:avLst/>
          </a:prstGeom>
        </p:spPr>
      </p:pic>
    </p:spTree>
    <p:extLst>
      <p:ext uri="{BB962C8B-B14F-4D97-AF65-F5344CB8AC3E}">
        <p14:creationId xmlns:p14="http://schemas.microsoft.com/office/powerpoint/2010/main" val="425405253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5794F5D-88DB-B7B8-0275-C0CD977D8E25}"/>
              </a:ext>
            </a:extLst>
          </p:cNvPr>
          <p:cNvSpPr>
            <a:spLocks noGrp="1"/>
          </p:cNvSpPr>
          <p:nvPr>
            <p:ph type="title"/>
          </p:nvPr>
        </p:nvSpPr>
        <p:spPr/>
        <p:txBody>
          <a:bodyPr/>
          <a:lstStyle/>
          <a:p>
            <a:r>
              <a:rPr lang="en-IN" dirty="0"/>
              <a:t>Basic </a:t>
            </a:r>
            <a:r>
              <a:rPr lang="en-IN" dirty="0" err="1"/>
              <a:t>PromQL</a:t>
            </a:r>
            <a:r>
              <a:rPr lang="en-IN" dirty="0"/>
              <a:t> Queries</a:t>
            </a:r>
          </a:p>
        </p:txBody>
      </p:sp>
      <p:pic>
        <p:nvPicPr>
          <p:cNvPr id="5" name="Picture 4">
            <a:extLst>
              <a:ext uri="{FF2B5EF4-FFF2-40B4-BE49-F238E27FC236}">
                <a16:creationId xmlns:a16="http://schemas.microsoft.com/office/drawing/2014/main" id="{04B9645D-6984-7B24-E09D-EFABC29101D9}"/>
              </a:ext>
            </a:extLst>
          </p:cNvPr>
          <p:cNvPicPr>
            <a:picLocks noChangeAspect="1"/>
          </p:cNvPicPr>
          <p:nvPr/>
        </p:nvPicPr>
        <p:blipFill>
          <a:blip r:embed="rId2"/>
          <a:stretch>
            <a:fillRect/>
          </a:stretch>
        </p:blipFill>
        <p:spPr>
          <a:xfrm>
            <a:off x="331567" y="1447800"/>
            <a:ext cx="8480865" cy="4262692"/>
          </a:xfrm>
          <a:prstGeom prst="rect">
            <a:avLst/>
          </a:prstGeom>
        </p:spPr>
      </p:pic>
    </p:spTree>
    <p:extLst>
      <p:ext uri="{BB962C8B-B14F-4D97-AF65-F5344CB8AC3E}">
        <p14:creationId xmlns:p14="http://schemas.microsoft.com/office/powerpoint/2010/main" val="345961047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5794F5D-88DB-B7B8-0275-C0CD977D8E25}"/>
              </a:ext>
            </a:extLst>
          </p:cNvPr>
          <p:cNvSpPr>
            <a:spLocks noGrp="1"/>
          </p:cNvSpPr>
          <p:nvPr>
            <p:ph type="title"/>
          </p:nvPr>
        </p:nvSpPr>
        <p:spPr/>
        <p:txBody>
          <a:bodyPr/>
          <a:lstStyle/>
          <a:p>
            <a:r>
              <a:rPr lang="en-IN" dirty="0"/>
              <a:t>Basic </a:t>
            </a:r>
            <a:r>
              <a:rPr lang="en-IN" dirty="0" err="1"/>
              <a:t>PromQL</a:t>
            </a:r>
            <a:r>
              <a:rPr lang="en-IN" dirty="0"/>
              <a:t> Queries</a:t>
            </a:r>
          </a:p>
        </p:txBody>
      </p:sp>
      <p:pic>
        <p:nvPicPr>
          <p:cNvPr id="4" name="Picture 3">
            <a:extLst>
              <a:ext uri="{FF2B5EF4-FFF2-40B4-BE49-F238E27FC236}">
                <a16:creationId xmlns:a16="http://schemas.microsoft.com/office/drawing/2014/main" id="{6AEF5947-7335-AE17-1D6F-3D0FC1B25CCA}"/>
              </a:ext>
            </a:extLst>
          </p:cNvPr>
          <p:cNvPicPr>
            <a:picLocks noChangeAspect="1"/>
          </p:cNvPicPr>
          <p:nvPr/>
        </p:nvPicPr>
        <p:blipFill>
          <a:blip r:embed="rId2"/>
          <a:stretch>
            <a:fillRect/>
          </a:stretch>
        </p:blipFill>
        <p:spPr>
          <a:xfrm>
            <a:off x="492137" y="1371600"/>
            <a:ext cx="7440063" cy="5172797"/>
          </a:xfrm>
          <a:prstGeom prst="rect">
            <a:avLst/>
          </a:prstGeom>
        </p:spPr>
      </p:pic>
    </p:spTree>
    <p:extLst>
      <p:ext uri="{BB962C8B-B14F-4D97-AF65-F5344CB8AC3E}">
        <p14:creationId xmlns:p14="http://schemas.microsoft.com/office/powerpoint/2010/main" val="257303918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5794F5D-88DB-B7B8-0275-C0CD977D8E25}"/>
              </a:ext>
            </a:extLst>
          </p:cNvPr>
          <p:cNvSpPr>
            <a:spLocks noGrp="1"/>
          </p:cNvSpPr>
          <p:nvPr>
            <p:ph type="title"/>
          </p:nvPr>
        </p:nvSpPr>
        <p:spPr/>
        <p:txBody>
          <a:bodyPr/>
          <a:lstStyle/>
          <a:p>
            <a:r>
              <a:rPr lang="en-IN" dirty="0"/>
              <a:t>Basic </a:t>
            </a:r>
            <a:r>
              <a:rPr lang="en-IN" dirty="0" err="1"/>
              <a:t>PromQL</a:t>
            </a:r>
            <a:r>
              <a:rPr lang="en-IN" dirty="0"/>
              <a:t> Queries</a:t>
            </a:r>
          </a:p>
        </p:txBody>
      </p:sp>
      <p:pic>
        <p:nvPicPr>
          <p:cNvPr id="5" name="Picture 4">
            <a:extLst>
              <a:ext uri="{FF2B5EF4-FFF2-40B4-BE49-F238E27FC236}">
                <a16:creationId xmlns:a16="http://schemas.microsoft.com/office/drawing/2014/main" id="{5BD42A96-EE39-4D4A-1C41-67972B7493F3}"/>
              </a:ext>
            </a:extLst>
          </p:cNvPr>
          <p:cNvPicPr>
            <a:picLocks noChangeAspect="1"/>
          </p:cNvPicPr>
          <p:nvPr/>
        </p:nvPicPr>
        <p:blipFill>
          <a:blip r:embed="rId2"/>
          <a:stretch>
            <a:fillRect/>
          </a:stretch>
        </p:blipFill>
        <p:spPr>
          <a:xfrm>
            <a:off x="685800" y="1828800"/>
            <a:ext cx="7468642" cy="3562847"/>
          </a:xfrm>
          <a:prstGeom prst="rect">
            <a:avLst/>
          </a:prstGeom>
        </p:spPr>
      </p:pic>
    </p:spTree>
    <p:extLst>
      <p:ext uri="{BB962C8B-B14F-4D97-AF65-F5344CB8AC3E}">
        <p14:creationId xmlns:p14="http://schemas.microsoft.com/office/powerpoint/2010/main" val="125318656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5794F5D-88DB-B7B8-0275-C0CD977D8E25}"/>
              </a:ext>
            </a:extLst>
          </p:cNvPr>
          <p:cNvSpPr>
            <a:spLocks noGrp="1"/>
          </p:cNvSpPr>
          <p:nvPr>
            <p:ph type="title"/>
          </p:nvPr>
        </p:nvSpPr>
        <p:spPr/>
        <p:txBody>
          <a:bodyPr/>
          <a:lstStyle/>
          <a:p>
            <a:r>
              <a:rPr lang="en-IN" dirty="0"/>
              <a:t>Basic </a:t>
            </a:r>
            <a:r>
              <a:rPr lang="en-IN" dirty="0" err="1"/>
              <a:t>PromQL</a:t>
            </a:r>
            <a:r>
              <a:rPr lang="en-IN" dirty="0"/>
              <a:t> Queries</a:t>
            </a:r>
          </a:p>
        </p:txBody>
      </p:sp>
      <p:pic>
        <p:nvPicPr>
          <p:cNvPr id="4" name="Picture 3">
            <a:extLst>
              <a:ext uri="{FF2B5EF4-FFF2-40B4-BE49-F238E27FC236}">
                <a16:creationId xmlns:a16="http://schemas.microsoft.com/office/drawing/2014/main" id="{835FC88C-0B9B-FFA2-6C1B-CDADFBC49F37}"/>
              </a:ext>
            </a:extLst>
          </p:cNvPr>
          <p:cNvPicPr>
            <a:picLocks noChangeAspect="1"/>
          </p:cNvPicPr>
          <p:nvPr/>
        </p:nvPicPr>
        <p:blipFill>
          <a:blip r:embed="rId2"/>
          <a:stretch>
            <a:fillRect/>
          </a:stretch>
        </p:blipFill>
        <p:spPr>
          <a:xfrm>
            <a:off x="533400" y="1676399"/>
            <a:ext cx="7924800" cy="4341503"/>
          </a:xfrm>
          <a:prstGeom prst="rect">
            <a:avLst/>
          </a:prstGeom>
        </p:spPr>
      </p:pic>
    </p:spTree>
    <p:extLst>
      <p:ext uri="{BB962C8B-B14F-4D97-AF65-F5344CB8AC3E}">
        <p14:creationId xmlns:p14="http://schemas.microsoft.com/office/powerpoint/2010/main" val="115553421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5794F5D-88DB-B7B8-0275-C0CD977D8E25}"/>
              </a:ext>
            </a:extLst>
          </p:cNvPr>
          <p:cNvSpPr>
            <a:spLocks noGrp="1"/>
          </p:cNvSpPr>
          <p:nvPr>
            <p:ph type="title"/>
          </p:nvPr>
        </p:nvSpPr>
        <p:spPr/>
        <p:txBody>
          <a:bodyPr/>
          <a:lstStyle/>
          <a:p>
            <a:r>
              <a:rPr lang="en-IN" dirty="0"/>
              <a:t>Basic </a:t>
            </a:r>
            <a:r>
              <a:rPr lang="en-IN" dirty="0" err="1"/>
              <a:t>PromQL</a:t>
            </a:r>
            <a:r>
              <a:rPr lang="en-IN" dirty="0"/>
              <a:t> Queries</a:t>
            </a:r>
          </a:p>
        </p:txBody>
      </p:sp>
      <p:pic>
        <p:nvPicPr>
          <p:cNvPr id="5" name="Picture 4">
            <a:extLst>
              <a:ext uri="{FF2B5EF4-FFF2-40B4-BE49-F238E27FC236}">
                <a16:creationId xmlns:a16="http://schemas.microsoft.com/office/drawing/2014/main" id="{1D73438D-8CAC-5971-5380-3FB90BE9E393}"/>
              </a:ext>
            </a:extLst>
          </p:cNvPr>
          <p:cNvPicPr>
            <a:picLocks noChangeAspect="1"/>
          </p:cNvPicPr>
          <p:nvPr/>
        </p:nvPicPr>
        <p:blipFill>
          <a:blip r:embed="rId2"/>
          <a:stretch>
            <a:fillRect/>
          </a:stretch>
        </p:blipFill>
        <p:spPr>
          <a:xfrm>
            <a:off x="228600" y="1752600"/>
            <a:ext cx="8763000" cy="4048690"/>
          </a:xfrm>
          <a:prstGeom prst="rect">
            <a:avLst/>
          </a:prstGeom>
        </p:spPr>
      </p:pic>
    </p:spTree>
    <p:extLst>
      <p:ext uri="{BB962C8B-B14F-4D97-AF65-F5344CB8AC3E}">
        <p14:creationId xmlns:p14="http://schemas.microsoft.com/office/powerpoint/2010/main" val="66009100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5794F5D-88DB-B7B8-0275-C0CD977D8E25}"/>
              </a:ext>
            </a:extLst>
          </p:cNvPr>
          <p:cNvSpPr>
            <a:spLocks noGrp="1"/>
          </p:cNvSpPr>
          <p:nvPr>
            <p:ph type="title"/>
          </p:nvPr>
        </p:nvSpPr>
        <p:spPr/>
        <p:txBody>
          <a:bodyPr/>
          <a:lstStyle/>
          <a:p>
            <a:r>
              <a:rPr lang="en-IN" dirty="0"/>
              <a:t>Basic </a:t>
            </a:r>
            <a:r>
              <a:rPr lang="en-IN" dirty="0" err="1"/>
              <a:t>PromQL</a:t>
            </a:r>
            <a:r>
              <a:rPr lang="en-IN" dirty="0"/>
              <a:t> Queries</a:t>
            </a:r>
          </a:p>
        </p:txBody>
      </p:sp>
      <p:pic>
        <p:nvPicPr>
          <p:cNvPr id="4" name="Picture 3">
            <a:extLst>
              <a:ext uri="{FF2B5EF4-FFF2-40B4-BE49-F238E27FC236}">
                <a16:creationId xmlns:a16="http://schemas.microsoft.com/office/drawing/2014/main" id="{C0FB4E47-2961-860D-7714-EA3631236DD0}"/>
              </a:ext>
            </a:extLst>
          </p:cNvPr>
          <p:cNvPicPr>
            <a:picLocks noChangeAspect="1"/>
          </p:cNvPicPr>
          <p:nvPr/>
        </p:nvPicPr>
        <p:blipFill>
          <a:blip r:embed="rId2"/>
          <a:stretch>
            <a:fillRect/>
          </a:stretch>
        </p:blipFill>
        <p:spPr>
          <a:xfrm>
            <a:off x="137493" y="1524000"/>
            <a:ext cx="8869013" cy="4686954"/>
          </a:xfrm>
          <a:prstGeom prst="rect">
            <a:avLst/>
          </a:prstGeom>
        </p:spPr>
      </p:pic>
    </p:spTree>
    <p:extLst>
      <p:ext uri="{BB962C8B-B14F-4D97-AF65-F5344CB8AC3E}">
        <p14:creationId xmlns:p14="http://schemas.microsoft.com/office/powerpoint/2010/main" val="46461817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5794F5D-88DB-B7B8-0275-C0CD977D8E25}"/>
              </a:ext>
            </a:extLst>
          </p:cNvPr>
          <p:cNvSpPr>
            <a:spLocks noGrp="1"/>
          </p:cNvSpPr>
          <p:nvPr>
            <p:ph type="title"/>
          </p:nvPr>
        </p:nvSpPr>
        <p:spPr/>
        <p:txBody>
          <a:bodyPr/>
          <a:lstStyle/>
          <a:p>
            <a:r>
              <a:rPr lang="en-IN" dirty="0"/>
              <a:t>Basic </a:t>
            </a:r>
            <a:r>
              <a:rPr lang="en-IN" dirty="0" err="1"/>
              <a:t>PromQL</a:t>
            </a:r>
            <a:r>
              <a:rPr lang="en-IN" dirty="0"/>
              <a:t> Queries</a:t>
            </a:r>
          </a:p>
        </p:txBody>
      </p:sp>
      <p:pic>
        <p:nvPicPr>
          <p:cNvPr id="5" name="Picture 4">
            <a:extLst>
              <a:ext uri="{FF2B5EF4-FFF2-40B4-BE49-F238E27FC236}">
                <a16:creationId xmlns:a16="http://schemas.microsoft.com/office/drawing/2014/main" id="{CB1FA3F9-341A-F561-7148-70AA8D16C86D}"/>
              </a:ext>
            </a:extLst>
          </p:cNvPr>
          <p:cNvPicPr>
            <a:picLocks noChangeAspect="1"/>
          </p:cNvPicPr>
          <p:nvPr/>
        </p:nvPicPr>
        <p:blipFill>
          <a:blip r:embed="rId2"/>
          <a:stretch>
            <a:fillRect/>
          </a:stretch>
        </p:blipFill>
        <p:spPr>
          <a:xfrm>
            <a:off x="381001" y="1600200"/>
            <a:ext cx="8382000" cy="4639322"/>
          </a:xfrm>
          <a:prstGeom prst="rect">
            <a:avLst/>
          </a:prstGeom>
        </p:spPr>
      </p:pic>
    </p:spTree>
    <p:extLst>
      <p:ext uri="{BB962C8B-B14F-4D97-AF65-F5344CB8AC3E}">
        <p14:creationId xmlns:p14="http://schemas.microsoft.com/office/powerpoint/2010/main" val="327172500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5794F5D-88DB-B7B8-0275-C0CD977D8E25}"/>
              </a:ext>
            </a:extLst>
          </p:cNvPr>
          <p:cNvSpPr>
            <a:spLocks noGrp="1"/>
          </p:cNvSpPr>
          <p:nvPr>
            <p:ph type="title"/>
          </p:nvPr>
        </p:nvSpPr>
        <p:spPr/>
        <p:txBody>
          <a:bodyPr/>
          <a:lstStyle/>
          <a:p>
            <a:r>
              <a:rPr lang="en-IN" dirty="0"/>
              <a:t>Basic </a:t>
            </a:r>
            <a:r>
              <a:rPr lang="en-IN" dirty="0" err="1"/>
              <a:t>PromQL</a:t>
            </a:r>
            <a:r>
              <a:rPr lang="en-IN" dirty="0"/>
              <a:t> Queries</a:t>
            </a:r>
          </a:p>
        </p:txBody>
      </p:sp>
      <p:pic>
        <p:nvPicPr>
          <p:cNvPr id="4" name="Picture 3">
            <a:extLst>
              <a:ext uri="{FF2B5EF4-FFF2-40B4-BE49-F238E27FC236}">
                <a16:creationId xmlns:a16="http://schemas.microsoft.com/office/drawing/2014/main" id="{9460FB51-43E5-7F34-5ABF-7EBE5AA8DEA3}"/>
              </a:ext>
            </a:extLst>
          </p:cNvPr>
          <p:cNvPicPr>
            <a:picLocks noChangeAspect="1"/>
          </p:cNvPicPr>
          <p:nvPr/>
        </p:nvPicPr>
        <p:blipFill>
          <a:blip r:embed="rId2"/>
          <a:stretch>
            <a:fillRect/>
          </a:stretch>
        </p:blipFill>
        <p:spPr>
          <a:xfrm>
            <a:off x="152400" y="1752600"/>
            <a:ext cx="8763000" cy="3962953"/>
          </a:xfrm>
          <a:prstGeom prst="rect">
            <a:avLst/>
          </a:prstGeom>
        </p:spPr>
      </p:pic>
    </p:spTree>
    <p:extLst>
      <p:ext uri="{BB962C8B-B14F-4D97-AF65-F5344CB8AC3E}">
        <p14:creationId xmlns:p14="http://schemas.microsoft.com/office/powerpoint/2010/main" val="42881695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8B708B5-23FC-CD9B-145C-0480B1680576}"/>
              </a:ext>
            </a:extLst>
          </p:cNvPr>
          <p:cNvSpPr>
            <a:spLocks noGrp="1"/>
          </p:cNvSpPr>
          <p:nvPr>
            <p:ph sz="quarter" idx="12"/>
          </p:nvPr>
        </p:nvSpPr>
        <p:spPr/>
        <p:txBody>
          <a:bodyPr/>
          <a:lstStyle/>
          <a:p>
            <a:r>
              <a:rPr lang="en-US" dirty="0"/>
              <a:t>Metrics" refers to quantifiable measurements used to track and assess the performance or progress of a specific process, activity, or objective. </a:t>
            </a:r>
          </a:p>
          <a:p>
            <a:r>
              <a:rPr lang="en-US" dirty="0"/>
              <a:t>Metrics are essential in various fields, including business, technology, healthcare, and education, to provide objective data for decision-making, analysis, and improvement. </a:t>
            </a:r>
          </a:p>
          <a:p>
            <a:r>
              <a:rPr lang="en-US" dirty="0"/>
              <a:t>There are many types of metrics, depending on the context.</a:t>
            </a:r>
            <a:endParaRPr lang="en-IN" dirty="0"/>
          </a:p>
        </p:txBody>
      </p:sp>
      <p:sp>
        <p:nvSpPr>
          <p:cNvPr id="2" name="Title 1">
            <a:extLst>
              <a:ext uri="{FF2B5EF4-FFF2-40B4-BE49-F238E27FC236}">
                <a16:creationId xmlns:a16="http://schemas.microsoft.com/office/drawing/2014/main" id="{CF99FBA3-7567-7C87-B871-ED498FC4E741}"/>
              </a:ext>
            </a:extLst>
          </p:cNvPr>
          <p:cNvSpPr>
            <a:spLocks noGrp="1"/>
          </p:cNvSpPr>
          <p:nvPr>
            <p:ph type="title"/>
          </p:nvPr>
        </p:nvSpPr>
        <p:spPr/>
        <p:txBody>
          <a:bodyPr/>
          <a:lstStyle/>
          <a:p>
            <a:r>
              <a:rPr lang="en-IN" dirty="0"/>
              <a:t>Metrics</a:t>
            </a:r>
          </a:p>
        </p:txBody>
      </p:sp>
    </p:spTree>
    <p:extLst>
      <p:ext uri="{BB962C8B-B14F-4D97-AF65-F5344CB8AC3E}">
        <p14:creationId xmlns:p14="http://schemas.microsoft.com/office/powerpoint/2010/main" val="43181281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5794F5D-88DB-B7B8-0275-C0CD977D8E25}"/>
              </a:ext>
            </a:extLst>
          </p:cNvPr>
          <p:cNvSpPr>
            <a:spLocks noGrp="1"/>
          </p:cNvSpPr>
          <p:nvPr>
            <p:ph type="title"/>
          </p:nvPr>
        </p:nvSpPr>
        <p:spPr/>
        <p:txBody>
          <a:bodyPr/>
          <a:lstStyle/>
          <a:p>
            <a:r>
              <a:rPr lang="en-IN" dirty="0"/>
              <a:t>Basic </a:t>
            </a:r>
            <a:r>
              <a:rPr lang="en-IN" dirty="0" err="1"/>
              <a:t>PromQL</a:t>
            </a:r>
            <a:r>
              <a:rPr lang="en-IN" dirty="0"/>
              <a:t> Queries</a:t>
            </a:r>
          </a:p>
        </p:txBody>
      </p:sp>
      <p:pic>
        <p:nvPicPr>
          <p:cNvPr id="5" name="Picture 4">
            <a:extLst>
              <a:ext uri="{FF2B5EF4-FFF2-40B4-BE49-F238E27FC236}">
                <a16:creationId xmlns:a16="http://schemas.microsoft.com/office/drawing/2014/main" id="{3EC02D9C-C6F8-B39B-A41A-044F4DE851EB}"/>
              </a:ext>
            </a:extLst>
          </p:cNvPr>
          <p:cNvPicPr>
            <a:picLocks noChangeAspect="1"/>
          </p:cNvPicPr>
          <p:nvPr/>
        </p:nvPicPr>
        <p:blipFill>
          <a:blip r:embed="rId2"/>
          <a:stretch>
            <a:fillRect/>
          </a:stretch>
        </p:blipFill>
        <p:spPr>
          <a:xfrm>
            <a:off x="0" y="1524000"/>
            <a:ext cx="9059539" cy="4553585"/>
          </a:xfrm>
          <a:prstGeom prst="rect">
            <a:avLst/>
          </a:prstGeom>
        </p:spPr>
      </p:pic>
    </p:spTree>
    <p:extLst>
      <p:ext uri="{BB962C8B-B14F-4D97-AF65-F5344CB8AC3E}">
        <p14:creationId xmlns:p14="http://schemas.microsoft.com/office/powerpoint/2010/main" val="765839500"/>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5794F5D-88DB-B7B8-0275-C0CD977D8E25}"/>
              </a:ext>
            </a:extLst>
          </p:cNvPr>
          <p:cNvSpPr>
            <a:spLocks noGrp="1"/>
          </p:cNvSpPr>
          <p:nvPr>
            <p:ph type="title"/>
          </p:nvPr>
        </p:nvSpPr>
        <p:spPr/>
        <p:txBody>
          <a:bodyPr/>
          <a:lstStyle/>
          <a:p>
            <a:r>
              <a:rPr lang="en-IN" dirty="0"/>
              <a:t>Basic </a:t>
            </a:r>
            <a:r>
              <a:rPr lang="en-IN" dirty="0" err="1"/>
              <a:t>PromQL</a:t>
            </a:r>
            <a:r>
              <a:rPr lang="en-IN" dirty="0"/>
              <a:t> Queries</a:t>
            </a:r>
          </a:p>
        </p:txBody>
      </p:sp>
      <p:pic>
        <p:nvPicPr>
          <p:cNvPr id="4" name="Picture 3">
            <a:extLst>
              <a:ext uri="{FF2B5EF4-FFF2-40B4-BE49-F238E27FC236}">
                <a16:creationId xmlns:a16="http://schemas.microsoft.com/office/drawing/2014/main" id="{29457961-4632-48C6-2A73-2C2FB3FA8073}"/>
              </a:ext>
            </a:extLst>
          </p:cNvPr>
          <p:cNvPicPr>
            <a:picLocks noChangeAspect="1"/>
          </p:cNvPicPr>
          <p:nvPr/>
        </p:nvPicPr>
        <p:blipFill>
          <a:blip r:embed="rId2"/>
          <a:stretch>
            <a:fillRect/>
          </a:stretch>
        </p:blipFill>
        <p:spPr>
          <a:xfrm>
            <a:off x="156849" y="1371600"/>
            <a:ext cx="8830301" cy="5115330"/>
          </a:xfrm>
          <a:prstGeom prst="rect">
            <a:avLst/>
          </a:prstGeom>
        </p:spPr>
      </p:pic>
    </p:spTree>
    <p:extLst>
      <p:ext uri="{BB962C8B-B14F-4D97-AF65-F5344CB8AC3E}">
        <p14:creationId xmlns:p14="http://schemas.microsoft.com/office/powerpoint/2010/main" val="317362284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5794F5D-88DB-B7B8-0275-C0CD977D8E25}"/>
              </a:ext>
            </a:extLst>
          </p:cNvPr>
          <p:cNvSpPr>
            <a:spLocks noGrp="1"/>
          </p:cNvSpPr>
          <p:nvPr>
            <p:ph type="title"/>
          </p:nvPr>
        </p:nvSpPr>
        <p:spPr/>
        <p:txBody>
          <a:bodyPr/>
          <a:lstStyle/>
          <a:p>
            <a:r>
              <a:rPr lang="en-IN" dirty="0"/>
              <a:t>Basic </a:t>
            </a:r>
            <a:r>
              <a:rPr lang="en-IN" dirty="0" err="1"/>
              <a:t>PromQL</a:t>
            </a:r>
            <a:r>
              <a:rPr lang="en-IN" dirty="0"/>
              <a:t> Queries</a:t>
            </a:r>
          </a:p>
        </p:txBody>
      </p:sp>
      <p:pic>
        <p:nvPicPr>
          <p:cNvPr id="5" name="Picture 4">
            <a:extLst>
              <a:ext uri="{FF2B5EF4-FFF2-40B4-BE49-F238E27FC236}">
                <a16:creationId xmlns:a16="http://schemas.microsoft.com/office/drawing/2014/main" id="{B1F3B363-AADD-4305-332B-595AA280F124}"/>
              </a:ext>
            </a:extLst>
          </p:cNvPr>
          <p:cNvPicPr>
            <a:picLocks noChangeAspect="1"/>
          </p:cNvPicPr>
          <p:nvPr/>
        </p:nvPicPr>
        <p:blipFill>
          <a:blip r:embed="rId2"/>
          <a:stretch>
            <a:fillRect/>
          </a:stretch>
        </p:blipFill>
        <p:spPr>
          <a:xfrm>
            <a:off x="80335" y="2485893"/>
            <a:ext cx="8983329" cy="1886213"/>
          </a:xfrm>
          <a:prstGeom prst="rect">
            <a:avLst/>
          </a:prstGeom>
        </p:spPr>
      </p:pic>
    </p:spTree>
    <p:extLst>
      <p:ext uri="{BB962C8B-B14F-4D97-AF65-F5344CB8AC3E}">
        <p14:creationId xmlns:p14="http://schemas.microsoft.com/office/powerpoint/2010/main" val="268770753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5794F5D-88DB-B7B8-0275-C0CD977D8E25}"/>
              </a:ext>
            </a:extLst>
          </p:cNvPr>
          <p:cNvSpPr>
            <a:spLocks noGrp="1"/>
          </p:cNvSpPr>
          <p:nvPr>
            <p:ph type="title"/>
          </p:nvPr>
        </p:nvSpPr>
        <p:spPr/>
        <p:txBody>
          <a:bodyPr/>
          <a:lstStyle/>
          <a:p>
            <a:r>
              <a:rPr lang="en-IN" dirty="0"/>
              <a:t>Basic </a:t>
            </a:r>
            <a:r>
              <a:rPr lang="en-IN" dirty="0" err="1"/>
              <a:t>PromQL</a:t>
            </a:r>
            <a:r>
              <a:rPr lang="en-IN" dirty="0"/>
              <a:t> Queries</a:t>
            </a:r>
          </a:p>
        </p:txBody>
      </p:sp>
      <p:pic>
        <p:nvPicPr>
          <p:cNvPr id="5" name="Picture 4">
            <a:extLst>
              <a:ext uri="{FF2B5EF4-FFF2-40B4-BE49-F238E27FC236}">
                <a16:creationId xmlns:a16="http://schemas.microsoft.com/office/drawing/2014/main" id="{B1F3B363-AADD-4305-332B-595AA280F124}"/>
              </a:ext>
            </a:extLst>
          </p:cNvPr>
          <p:cNvPicPr>
            <a:picLocks noChangeAspect="1"/>
          </p:cNvPicPr>
          <p:nvPr/>
        </p:nvPicPr>
        <p:blipFill>
          <a:blip r:embed="rId2"/>
          <a:stretch>
            <a:fillRect/>
          </a:stretch>
        </p:blipFill>
        <p:spPr>
          <a:xfrm>
            <a:off x="80335" y="2485893"/>
            <a:ext cx="8983329" cy="1886213"/>
          </a:xfrm>
          <a:prstGeom prst="rect">
            <a:avLst/>
          </a:prstGeom>
        </p:spPr>
      </p:pic>
    </p:spTree>
    <p:extLst>
      <p:ext uri="{BB962C8B-B14F-4D97-AF65-F5344CB8AC3E}">
        <p14:creationId xmlns:p14="http://schemas.microsoft.com/office/powerpoint/2010/main" val="413446451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5794F5D-88DB-B7B8-0275-C0CD977D8E25}"/>
              </a:ext>
            </a:extLst>
          </p:cNvPr>
          <p:cNvSpPr>
            <a:spLocks noGrp="1"/>
          </p:cNvSpPr>
          <p:nvPr>
            <p:ph type="title"/>
          </p:nvPr>
        </p:nvSpPr>
        <p:spPr/>
        <p:txBody>
          <a:bodyPr/>
          <a:lstStyle/>
          <a:p>
            <a:r>
              <a:rPr lang="en-IN" dirty="0"/>
              <a:t>Basic </a:t>
            </a:r>
            <a:r>
              <a:rPr lang="en-IN" dirty="0" err="1"/>
              <a:t>PromQL</a:t>
            </a:r>
            <a:r>
              <a:rPr lang="en-IN" dirty="0"/>
              <a:t> Queries</a:t>
            </a:r>
          </a:p>
        </p:txBody>
      </p:sp>
      <p:pic>
        <p:nvPicPr>
          <p:cNvPr id="4" name="Picture 3">
            <a:extLst>
              <a:ext uri="{FF2B5EF4-FFF2-40B4-BE49-F238E27FC236}">
                <a16:creationId xmlns:a16="http://schemas.microsoft.com/office/drawing/2014/main" id="{403DE7A5-5B6E-4EA6-719D-A7B848A477C9}"/>
              </a:ext>
            </a:extLst>
          </p:cNvPr>
          <p:cNvPicPr>
            <a:picLocks noChangeAspect="1"/>
          </p:cNvPicPr>
          <p:nvPr/>
        </p:nvPicPr>
        <p:blipFill>
          <a:blip r:embed="rId2"/>
          <a:stretch>
            <a:fillRect/>
          </a:stretch>
        </p:blipFill>
        <p:spPr>
          <a:xfrm>
            <a:off x="304800" y="2133600"/>
            <a:ext cx="8458200" cy="3177583"/>
          </a:xfrm>
          <a:prstGeom prst="rect">
            <a:avLst/>
          </a:prstGeom>
        </p:spPr>
      </p:pic>
    </p:spTree>
    <p:extLst>
      <p:ext uri="{BB962C8B-B14F-4D97-AF65-F5344CB8AC3E}">
        <p14:creationId xmlns:p14="http://schemas.microsoft.com/office/powerpoint/2010/main" val="317688111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B8B6C0B-BBE7-F6FA-4527-F78DAB27394B}"/>
              </a:ext>
            </a:extLst>
          </p:cNvPr>
          <p:cNvSpPr>
            <a:spLocks noGrp="1"/>
          </p:cNvSpPr>
          <p:nvPr>
            <p:ph sz="quarter" idx="12"/>
          </p:nvPr>
        </p:nvSpPr>
        <p:spPr/>
        <p:txBody>
          <a:bodyPr/>
          <a:lstStyle/>
          <a:p>
            <a:r>
              <a:rPr lang="en-US" dirty="0" err="1"/>
              <a:t>jvm_memory_used_bytes</a:t>
            </a:r>
            <a:r>
              <a:rPr lang="en-US" dirty="0"/>
              <a:t>{area="heap"}</a:t>
            </a:r>
          </a:p>
          <a:p>
            <a:r>
              <a:rPr lang="en-US" dirty="0" err="1"/>
              <a:t>jvm_memory_used_bytes</a:t>
            </a:r>
            <a:r>
              <a:rPr lang="en-US" dirty="0"/>
              <a:t>{area="</a:t>
            </a:r>
            <a:r>
              <a:rPr lang="en-US" dirty="0" err="1"/>
              <a:t>nonheap</a:t>
            </a:r>
            <a:r>
              <a:rPr lang="en-US" dirty="0"/>
              <a:t>"}</a:t>
            </a:r>
          </a:p>
          <a:p>
            <a:r>
              <a:rPr lang="en-US" dirty="0" err="1"/>
              <a:t>jvm_memory_max_bytes</a:t>
            </a:r>
            <a:r>
              <a:rPr lang="en-US" dirty="0"/>
              <a:t>{area="heap"}</a:t>
            </a:r>
          </a:p>
          <a:p>
            <a:r>
              <a:rPr lang="en-IN" dirty="0"/>
              <a:t>(</a:t>
            </a:r>
            <a:r>
              <a:rPr lang="en-IN" dirty="0" err="1"/>
              <a:t>jvm_memory_used_bytes</a:t>
            </a:r>
            <a:r>
              <a:rPr lang="en-IN" dirty="0"/>
              <a:t>{area="heap"} / </a:t>
            </a:r>
            <a:r>
              <a:rPr lang="en-IN" dirty="0" err="1"/>
              <a:t>jvm_memory_max_bytes</a:t>
            </a:r>
            <a:r>
              <a:rPr lang="en-IN" dirty="0"/>
              <a:t>{area="heap"}) * 100</a:t>
            </a:r>
          </a:p>
          <a:p>
            <a:endParaRPr lang="en-IN" dirty="0"/>
          </a:p>
        </p:txBody>
      </p:sp>
      <p:sp>
        <p:nvSpPr>
          <p:cNvPr id="3" name="Title 2">
            <a:extLst>
              <a:ext uri="{FF2B5EF4-FFF2-40B4-BE49-F238E27FC236}">
                <a16:creationId xmlns:a16="http://schemas.microsoft.com/office/drawing/2014/main" id="{54361C01-9577-9073-C864-61AB0B684A20}"/>
              </a:ext>
            </a:extLst>
          </p:cNvPr>
          <p:cNvSpPr>
            <a:spLocks noGrp="1"/>
          </p:cNvSpPr>
          <p:nvPr>
            <p:ph type="title"/>
          </p:nvPr>
        </p:nvSpPr>
        <p:spPr/>
        <p:txBody>
          <a:bodyPr/>
          <a:lstStyle/>
          <a:p>
            <a:r>
              <a:rPr lang="en-IN" dirty="0"/>
              <a:t>Prometheus Query – JVM Memory Usage</a:t>
            </a:r>
          </a:p>
        </p:txBody>
      </p:sp>
    </p:spTree>
    <p:extLst>
      <p:ext uri="{BB962C8B-B14F-4D97-AF65-F5344CB8AC3E}">
        <p14:creationId xmlns:p14="http://schemas.microsoft.com/office/powerpoint/2010/main" val="286583588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B8B6C0B-BBE7-F6FA-4527-F78DAB27394B}"/>
              </a:ext>
            </a:extLst>
          </p:cNvPr>
          <p:cNvSpPr>
            <a:spLocks noGrp="1"/>
          </p:cNvSpPr>
          <p:nvPr>
            <p:ph sz="quarter" idx="12"/>
          </p:nvPr>
        </p:nvSpPr>
        <p:spPr/>
        <p:txBody>
          <a:bodyPr/>
          <a:lstStyle/>
          <a:p>
            <a:r>
              <a:rPr lang="en-US" dirty="0"/>
              <a:t>sum(</a:t>
            </a:r>
            <a:r>
              <a:rPr lang="en-US" dirty="0" err="1"/>
              <a:t>jvm_gc_pause_seconds_sum</a:t>
            </a:r>
            <a:r>
              <a:rPr lang="en-US" dirty="0"/>
              <a:t>)</a:t>
            </a:r>
          </a:p>
          <a:p>
            <a:r>
              <a:rPr lang="en-US" dirty="0"/>
              <a:t>sum(</a:t>
            </a:r>
            <a:r>
              <a:rPr lang="en-US" dirty="0" err="1"/>
              <a:t>jvm_gc_pause_seconds_count</a:t>
            </a:r>
            <a:r>
              <a:rPr lang="en-US" dirty="0"/>
              <a:t>)</a:t>
            </a:r>
          </a:p>
          <a:p>
            <a:r>
              <a:rPr lang="en-IN" dirty="0"/>
              <a:t>sum(</a:t>
            </a:r>
            <a:r>
              <a:rPr lang="en-IN" dirty="0" err="1"/>
              <a:t>jvm_gc_pause_seconds_sum</a:t>
            </a:r>
            <a:r>
              <a:rPr lang="en-IN" dirty="0"/>
              <a:t>) / sum(</a:t>
            </a:r>
            <a:r>
              <a:rPr lang="en-IN" dirty="0" err="1"/>
              <a:t>jvm_gc_pause_seconds_count</a:t>
            </a:r>
            <a:r>
              <a:rPr lang="en-IN" dirty="0"/>
              <a:t>)</a:t>
            </a:r>
          </a:p>
          <a:p>
            <a:r>
              <a:rPr lang="en-US" dirty="0"/>
              <a:t>sum(</a:t>
            </a:r>
            <a:r>
              <a:rPr lang="en-US" dirty="0" err="1"/>
              <a:t>jvm_gc_pause_seconds_sum</a:t>
            </a:r>
            <a:r>
              <a:rPr lang="en-US" dirty="0"/>
              <a:t>{</a:t>
            </a:r>
            <a:r>
              <a:rPr lang="en-US" dirty="0" err="1"/>
              <a:t>gc</a:t>
            </a:r>
            <a:r>
              <a:rPr lang="en-US" dirty="0"/>
              <a:t>="G1 Old Generation"})</a:t>
            </a:r>
          </a:p>
          <a:p>
            <a:endParaRPr lang="en-IN" dirty="0"/>
          </a:p>
        </p:txBody>
      </p:sp>
      <p:sp>
        <p:nvSpPr>
          <p:cNvPr id="3" name="Title 2">
            <a:extLst>
              <a:ext uri="{FF2B5EF4-FFF2-40B4-BE49-F238E27FC236}">
                <a16:creationId xmlns:a16="http://schemas.microsoft.com/office/drawing/2014/main" id="{54361C01-9577-9073-C864-61AB0B684A20}"/>
              </a:ext>
            </a:extLst>
          </p:cNvPr>
          <p:cNvSpPr>
            <a:spLocks noGrp="1"/>
          </p:cNvSpPr>
          <p:nvPr>
            <p:ph type="title"/>
          </p:nvPr>
        </p:nvSpPr>
        <p:spPr/>
        <p:txBody>
          <a:bodyPr/>
          <a:lstStyle/>
          <a:p>
            <a:r>
              <a:rPr lang="en-IN" dirty="0"/>
              <a:t>Prometheus Query – JVM Garbage Collection (GC)</a:t>
            </a:r>
          </a:p>
        </p:txBody>
      </p:sp>
    </p:spTree>
    <p:extLst>
      <p:ext uri="{BB962C8B-B14F-4D97-AF65-F5344CB8AC3E}">
        <p14:creationId xmlns:p14="http://schemas.microsoft.com/office/powerpoint/2010/main" val="1891241550"/>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B8B6C0B-BBE7-F6FA-4527-F78DAB27394B}"/>
              </a:ext>
            </a:extLst>
          </p:cNvPr>
          <p:cNvSpPr>
            <a:spLocks noGrp="1"/>
          </p:cNvSpPr>
          <p:nvPr>
            <p:ph sz="quarter" idx="12"/>
          </p:nvPr>
        </p:nvSpPr>
        <p:spPr/>
        <p:txBody>
          <a:bodyPr/>
          <a:lstStyle/>
          <a:p>
            <a:r>
              <a:rPr lang="en-US" dirty="0" err="1"/>
              <a:t>jvm_threads_live_threads</a:t>
            </a:r>
            <a:endParaRPr lang="en-US" dirty="0"/>
          </a:p>
          <a:p>
            <a:r>
              <a:rPr lang="en-IN" dirty="0" err="1"/>
              <a:t>jvm_threads_peak_threads</a:t>
            </a:r>
            <a:endParaRPr lang="en-IN" dirty="0"/>
          </a:p>
          <a:p>
            <a:r>
              <a:rPr lang="en-IN" dirty="0" err="1"/>
              <a:t>jvm_threads_daemon_threads</a:t>
            </a:r>
            <a:endParaRPr lang="en-IN" dirty="0"/>
          </a:p>
          <a:p>
            <a:endParaRPr lang="en-IN" dirty="0"/>
          </a:p>
        </p:txBody>
      </p:sp>
      <p:sp>
        <p:nvSpPr>
          <p:cNvPr id="3" name="Title 2">
            <a:extLst>
              <a:ext uri="{FF2B5EF4-FFF2-40B4-BE49-F238E27FC236}">
                <a16:creationId xmlns:a16="http://schemas.microsoft.com/office/drawing/2014/main" id="{54361C01-9577-9073-C864-61AB0B684A20}"/>
              </a:ext>
            </a:extLst>
          </p:cNvPr>
          <p:cNvSpPr>
            <a:spLocks noGrp="1"/>
          </p:cNvSpPr>
          <p:nvPr>
            <p:ph type="title"/>
          </p:nvPr>
        </p:nvSpPr>
        <p:spPr/>
        <p:txBody>
          <a:bodyPr/>
          <a:lstStyle/>
          <a:p>
            <a:r>
              <a:rPr lang="en-IN" dirty="0"/>
              <a:t>Prometheus Query –  JVM Threads</a:t>
            </a:r>
          </a:p>
        </p:txBody>
      </p:sp>
    </p:spTree>
    <p:extLst>
      <p:ext uri="{BB962C8B-B14F-4D97-AF65-F5344CB8AC3E}">
        <p14:creationId xmlns:p14="http://schemas.microsoft.com/office/powerpoint/2010/main" val="189450329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B8B6C0B-BBE7-F6FA-4527-F78DAB27394B}"/>
              </a:ext>
            </a:extLst>
          </p:cNvPr>
          <p:cNvSpPr>
            <a:spLocks noGrp="1"/>
          </p:cNvSpPr>
          <p:nvPr>
            <p:ph sz="quarter" idx="12"/>
          </p:nvPr>
        </p:nvSpPr>
        <p:spPr/>
        <p:txBody>
          <a:bodyPr/>
          <a:lstStyle/>
          <a:p>
            <a:r>
              <a:rPr lang="en-US" dirty="0"/>
              <a:t>sum(</a:t>
            </a:r>
            <a:r>
              <a:rPr lang="en-US" dirty="0" err="1"/>
              <a:t>http_server_requests_seconds_count</a:t>
            </a:r>
            <a:r>
              <a:rPr lang="en-US" dirty="0"/>
              <a:t>)</a:t>
            </a:r>
          </a:p>
          <a:p>
            <a:r>
              <a:rPr lang="en-IN" dirty="0"/>
              <a:t>sum(</a:t>
            </a:r>
            <a:r>
              <a:rPr lang="en-IN" dirty="0" err="1"/>
              <a:t>http_server_requests_seconds_sum</a:t>
            </a:r>
            <a:r>
              <a:rPr lang="en-IN" dirty="0"/>
              <a:t>) / sum(</a:t>
            </a:r>
            <a:r>
              <a:rPr lang="en-IN" dirty="0" err="1"/>
              <a:t>http_server_requests_seconds_count</a:t>
            </a:r>
            <a:r>
              <a:rPr lang="en-IN" dirty="0"/>
              <a:t>)</a:t>
            </a:r>
          </a:p>
          <a:p>
            <a:r>
              <a:rPr lang="en-IN" dirty="0"/>
              <a:t>sum(</a:t>
            </a:r>
            <a:r>
              <a:rPr lang="en-IN" dirty="0" err="1"/>
              <a:t>http_server_requests_seconds_count</a:t>
            </a:r>
            <a:r>
              <a:rPr lang="en-IN" dirty="0"/>
              <a:t>) by (status)</a:t>
            </a:r>
          </a:p>
          <a:p>
            <a:endParaRPr lang="en-IN" dirty="0"/>
          </a:p>
        </p:txBody>
      </p:sp>
      <p:sp>
        <p:nvSpPr>
          <p:cNvPr id="3" name="Title 2">
            <a:extLst>
              <a:ext uri="{FF2B5EF4-FFF2-40B4-BE49-F238E27FC236}">
                <a16:creationId xmlns:a16="http://schemas.microsoft.com/office/drawing/2014/main" id="{54361C01-9577-9073-C864-61AB0B684A20}"/>
              </a:ext>
            </a:extLst>
          </p:cNvPr>
          <p:cNvSpPr>
            <a:spLocks noGrp="1"/>
          </p:cNvSpPr>
          <p:nvPr>
            <p:ph type="title"/>
          </p:nvPr>
        </p:nvSpPr>
        <p:spPr/>
        <p:txBody>
          <a:bodyPr/>
          <a:lstStyle/>
          <a:p>
            <a:r>
              <a:rPr lang="en-IN" dirty="0"/>
              <a:t>Prometheus Query –  HTTP Request Metrics</a:t>
            </a:r>
          </a:p>
        </p:txBody>
      </p:sp>
    </p:spTree>
    <p:extLst>
      <p:ext uri="{BB962C8B-B14F-4D97-AF65-F5344CB8AC3E}">
        <p14:creationId xmlns:p14="http://schemas.microsoft.com/office/powerpoint/2010/main" val="354684209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B8B6C0B-BBE7-F6FA-4527-F78DAB27394B}"/>
              </a:ext>
            </a:extLst>
          </p:cNvPr>
          <p:cNvSpPr>
            <a:spLocks noGrp="1"/>
          </p:cNvSpPr>
          <p:nvPr>
            <p:ph sz="quarter" idx="12"/>
          </p:nvPr>
        </p:nvSpPr>
        <p:spPr/>
        <p:txBody>
          <a:bodyPr/>
          <a:lstStyle/>
          <a:p>
            <a:r>
              <a:rPr lang="en-US" dirty="0"/>
              <a:t>rate(</a:t>
            </a:r>
            <a:r>
              <a:rPr lang="en-US" dirty="0" err="1"/>
              <a:t>jvm_gc_pause_seconds_count</a:t>
            </a:r>
            <a:r>
              <a:rPr lang="en-US" dirty="0"/>
              <a:t>[5m])</a:t>
            </a:r>
          </a:p>
          <a:p>
            <a:r>
              <a:rPr lang="en-US" dirty="0"/>
              <a:t>rate(jvm_memory_used_bytes{area="heap"}[5m])</a:t>
            </a:r>
          </a:p>
          <a:p>
            <a:r>
              <a:rPr lang="en-IN" dirty="0"/>
              <a:t>rate(</a:t>
            </a:r>
            <a:r>
              <a:rPr lang="en-IN" dirty="0" err="1"/>
              <a:t>http_server_requests_seconds_count</a:t>
            </a:r>
            <a:r>
              <a:rPr lang="en-IN" dirty="0"/>
              <a:t>[1m])</a:t>
            </a:r>
          </a:p>
          <a:p>
            <a:endParaRPr lang="en-IN" dirty="0"/>
          </a:p>
        </p:txBody>
      </p:sp>
      <p:sp>
        <p:nvSpPr>
          <p:cNvPr id="3" name="Title 2">
            <a:extLst>
              <a:ext uri="{FF2B5EF4-FFF2-40B4-BE49-F238E27FC236}">
                <a16:creationId xmlns:a16="http://schemas.microsoft.com/office/drawing/2014/main" id="{54361C01-9577-9073-C864-61AB0B684A20}"/>
              </a:ext>
            </a:extLst>
          </p:cNvPr>
          <p:cNvSpPr>
            <a:spLocks noGrp="1"/>
          </p:cNvSpPr>
          <p:nvPr>
            <p:ph type="title"/>
          </p:nvPr>
        </p:nvSpPr>
        <p:spPr/>
        <p:txBody>
          <a:bodyPr/>
          <a:lstStyle/>
          <a:p>
            <a:r>
              <a:rPr lang="en-IN" dirty="0"/>
              <a:t>Prometheus Query –  </a:t>
            </a:r>
            <a:r>
              <a:rPr lang="en-US" dirty="0"/>
              <a:t>Rate of Change (GC, Memory, etc.)</a:t>
            </a:r>
            <a:endParaRPr lang="en-IN" dirty="0"/>
          </a:p>
        </p:txBody>
      </p:sp>
    </p:spTree>
    <p:extLst>
      <p:ext uri="{BB962C8B-B14F-4D97-AF65-F5344CB8AC3E}">
        <p14:creationId xmlns:p14="http://schemas.microsoft.com/office/powerpoint/2010/main" val="9212747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99FBA3-7567-7C87-B871-ED498FC4E741}"/>
              </a:ext>
            </a:extLst>
          </p:cNvPr>
          <p:cNvSpPr>
            <a:spLocks noGrp="1"/>
          </p:cNvSpPr>
          <p:nvPr>
            <p:ph type="title"/>
          </p:nvPr>
        </p:nvSpPr>
        <p:spPr/>
        <p:txBody>
          <a:bodyPr/>
          <a:lstStyle/>
          <a:p>
            <a:r>
              <a:rPr lang="en-IN" dirty="0"/>
              <a:t>Metrics</a:t>
            </a:r>
          </a:p>
        </p:txBody>
      </p:sp>
      <p:pic>
        <p:nvPicPr>
          <p:cNvPr id="1026" name="Picture 2" descr="What metrics does application performance monitoring track">
            <a:extLst>
              <a:ext uri="{FF2B5EF4-FFF2-40B4-BE49-F238E27FC236}">
                <a16:creationId xmlns:a16="http://schemas.microsoft.com/office/drawing/2014/main" id="{F1928BC9-C4B6-B729-71E4-5D3ABF71DA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7016" y="1833465"/>
            <a:ext cx="7441660" cy="3886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751235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3C5D907-2A50-83A6-3E40-7D637D4FE2E9}"/>
              </a:ext>
            </a:extLst>
          </p:cNvPr>
          <p:cNvSpPr>
            <a:spLocks noGrp="1"/>
          </p:cNvSpPr>
          <p:nvPr>
            <p:ph type="title"/>
          </p:nvPr>
        </p:nvSpPr>
        <p:spPr/>
        <p:txBody>
          <a:bodyPr/>
          <a:lstStyle/>
          <a:p>
            <a:r>
              <a:rPr lang="en-IN" dirty="0"/>
              <a:t>Common PromQL Query Types</a:t>
            </a:r>
          </a:p>
        </p:txBody>
      </p:sp>
      <p:pic>
        <p:nvPicPr>
          <p:cNvPr id="7" name="Picture 6">
            <a:extLst>
              <a:ext uri="{FF2B5EF4-FFF2-40B4-BE49-F238E27FC236}">
                <a16:creationId xmlns:a16="http://schemas.microsoft.com/office/drawing/2014/main" id="{34C19CC0-4B6D-3D77-7BDF-FB9B01D8903B}"/>
              </a:ext>
            </a:extLst>
          </p:cNvPr>
          <p:cNvPicPr>
            <a:picLocks noChangeAspect="1"/>
          </p:cNvPicPr>
          <p:nvPr/>
        </p:nvPicPr>
        <p:blipFill>
          <a:blip r:embed="rId2"/>
          <a:stretch>
            <a:fillRect/>
          </a:stretch>
        </p:blipFill>
        <p:spPr>
          <a:xfrm>
            <a:off x="461035" y="1331167"/>
            <a:ext cx="7920965" cy="5253135"/>
          </a:xfrm>
          <a:prstGeom prst="rect">
            <a:avLst/>
          </a:prstGeom>
        </p:spPr>
      </p:pic>
    </p:spTree>
    <p:extLst>
      <p:ext uri="{BB962C8B-B14F-4D97-AF65-F5344CB8AC3E}">
        <p14:creationId xmlns:p14="http://schemas.microsoft.com/office/powerpoint/2010/main" val="866049356"/>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3C5D907-2A50-83A6-3E40-7D637D4FE2E9}"/>
              </a:ext>
            </a:extLst>
          </p:cNvPr>
          <p:cNvSpPr>
            <a:spLocks noGrp="1"/>
          </p:cNvSpPr>
          <p:nvPr>
            <p:ph type="title"/>
          </p:nvPr>
        </p:nvSpPr>
        <p:spPr/>
        <p:txBody>
          <a:bodyPr/>
          <a:lstStyle/>
          <a:p>
            <a:r>
              <a:rPr lang="en-IN" dirty="0"/>
              <a:t>Common PromQL Query Types</a:t>
            </a:r>
          </a:p>
        </p:txBody>
      </p:sp>
      <p:pic>
        <p:nvPicPr>
          <p:cNvPr id="4" name="Picture 3">
            <a:extLst>
              <a:ext uri="{FF2B5EF4-FFF2-40B4-BE49-F238E27FC236}">
                <a16:creationId xmlns:a16="http://schemas.microsoft.com/office/drawing/2014/main" id="{D3C1919F-D769-2820-5BDC-85360BB9EC4C}"/>
              </a:ext>
            </a:extLst>
          </p:cNvPr>
          <p:cNvPicPr>
            <a:picLocks noChangeAspect="1"/>
          </p:cNvPicPr>
          <p:nvPr/>
        </p:nvPicPr>
        <p:blipFill>
          <a:blip r:embed="rId2"/>
          <a:stretch>
            <a:fillRect/>
          </a:stretch>
        </p:blipFill>
        <p:spPr>
          <a:xfrm>
            <a:off x="533400" y="1343607"/>
            <a:ext cx="7819883" cy="5087511"/>
          </a:xfrm>
          <a:prstGeom prst="rect">
            <a:avLst/>
          </a:prstGeom>
        </p:spPr>
      </p:pic>
    </p:spTree>
    <p:extLst>
      <p:ext uri="{BB962C8B-B14F-4D97-AF65-F5344CB8AC3E}">
        <p14:creationId xmlns:p14="http://schemas.microsoft.com/office/powerpoint/2010/main" val="20083365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BB52592-EBCF-C7E2-C8B6-953AE6229C22}"/>
              </a:ext>
            </a:extLst>
          </p:cNvPr>
          <p:cNvSpPr>
            <a:spLocks noGrp="1"/>
          </p:cNvSpPr>
          <p:nvPr>
            <p:ph sz="quarter" idx="12"/>
          </p:nvPr>
        </p:nvSpPr>
        <p:spPr/>
        <p:txBody>
          <a:bodyPr>
            <a:normAutofit/>
          </a:bodyPr>
          <a:lstStyle/>
          <a:p>
            <a:r>
              <a:rPr lang="en-IN" dirty="0"/>
              <a:t>Counters</a:t>
            </a:r>
          </a:p>
          <a:p>
            <a:pPr lvl="1"/>
            <a:r>
              <a:rPr lang="en-US" dirty="0"/>
              <a:t>Counter metrics are used for measurements that only increase. </a:t>
            </a:r>
          </a:p>
          <a:p>
            <a:pPr lvl="1"/>
            <a:r>
              <a:rPr lang="en-US" dirty="0"/>
              <a:t>Therefore, they are always cumulative—their value can only go up. </a:t>
            </a:r>
          </a:p>
          <a:p>
            <a:pPr lvl="1"/>
            <a:r>
              <a:rPr lang="en-US" dirty="0"/>
              <a:t>The only exception is when the counter is restarted, in which case its value is reset to zero.</a:t>
            </a:r>
          </a:p>
          <a:p>
            <a:pPr lvl="1"/>
            <a:r>
              <a:rPr lang="en-US" dirty="0"/>
              <a:t>The actual value of a counter is not typically very useful on its own. </a:t>
            </a:r>
          </a:p>
          <a:p>
            <a:pPr lvl="1"/>
            <a:r>
              <a:rPr lang="en-US" dirty="0"/>
              <a:t>A counter value is often used to compute the delta between two timestamps or the rate of change over time.</a:t>
            </a:r>
            <a:endParaRPr lang="en-IN" dirty="0"/>
          </a:p>
        </p:txBody>
      </p:sp>
      <p:sp>
        <p:nvSpPr>
          <p:cNvPr id="3" name="Title 2">
            <a:extLst>
              <a:ext uri="{FF2B5EF4-FFF2-40B4-BE49-F238E27FC236}">
                <a16:creationId xmlns:a16="http://schemas.microsoft.com/office/drawing/2014/main" id="{65844C03-12CE-3594-552B-27FE6EA6201B}"/>
              </a:ext>
            </a:extLst>
          </p:cNvPr>
          <p:cNvSpPr>
            <a:spLocks noGrp="1"/>
          </p:cNvSpPr>
          <p:nvPr>
            <p:ph type="title"/>
          </p:nvPr>
        </p:nvSpPr>
        <p:spPr/>
        <p:txBody>
          <a:bodyPr/>
          <a:lstStyle/>
          <a:p>
            <a:r>
              <a:rPr lang="en-IN" dirty="0"/>
              <a:t>Prometheus Query</a:t>
            </a:r>
          </a:p>
        </p:txBody>
      </p:sp>
    </p:spTree>
    <p:extLst>
      <p:ext uri="{BB962C8B-B14F-4D97-AF65-F5344CB8AC3E}">
        <p14:creationId xmlns:p14="http://schemas.microsoft.com/office/powerpoint/2010/main" val="1528374133"/>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BB52592-EBCF-C7E2-C8B6-953AE6229C22}"/>
              </a:ext>
            </a:extLst>
          </p:cNvPr>
          <p:cNvSpPr>
            <a:spLocks noGrp="1"/>
          </p:cNvSpPr>
          <p:nvPr>
            <p:ph sz="quarter" idx="12"/>
          </p:nvPr>
        </p:nvSpPr>
        <p:spPr/>
        <p:txBody>
          <a:bodyPr>
            <a:normAutofit/>
          </a:bodyPr>
          <a:lstStyle/>
          <a:p>
            <a:r>
              <a:rPr lang="en-IN" dirty="0"/>
              <a:t>Counters</a:t>
            </a:r>
          </a:p>
          <a:p>
            <a:r>
              <a:rPr lang="en-US" dirty="0"/>
              <a:t>The PromQL query below calculates the average requests per second over the last five minutes</a:t>
            </a:r>
            <a:endParaRPr lang="en-IN" dirty="0"/>
          </a:p>
          <a:p>
            <a:pPr lvl="1"/>
            <a:r>
              <a:rPr lang="en-US" dirty="0"/>
              <a:t>rate(</a:t>
            </a:r>
            <a:r>
              <a:rPr lang="en-US" dirty="0" err="1"/>
              <a:t>prometheus_http_requests_total</a:t>
            </a:r>
            <a:r>
              <a:rPr lang="en-US" dirty="0"/>
              <a:t>[5m])</a:t>
            </a:r>
          </a:p>
          <a:p>
            <a:r>
              <a:rPr lang="en-US" dirty="0"/>
              <a:t>To calculate the absolute change over a time period, we would use a delta function which in PromQL is called increase():</a:t>
            </a:r>
          </a:p>
          <a:p>
            <a:pPr lvl="1"/>
            <a:r>
              <a:rPr lang="en-IN" dirty="0"/>
              <a:t>increase(</a:t>
            </a:r>
            <a:r>
              <a:rPr lang="en-IN" dirty="0" err="1"/>
              <a:t>prometheus_http_requests_total</a:t>
            </a:r>
            <a:r>
              <a:rPr lang="en-IN" dirty="0"/>
              <a:t>[5m])</a:t>
            </a:r>
          </a:p>
        </p:txBody>
      </p:sp>
      <p:sp>
        <p:nvSpPr>
          <p:cNvPr id="3" name="Title 2">
            <a:extLst>
              <a:ext uri="{FF2B5EF4-FFF2-40B4-BE49-F238E27FC236}">
                <a16:creationId xmlns:a16="http://schemas.microsoft.com/office/drawing/2014/main" id="{65844C03-12CE-3594-552B-27FE6EA6201B}"/>
              </a:ext>
            </a:extLst>
          </p:cNvPr>
          <p:cNvSpPr>
            <a:spLocks noGrp="1"/>
          </p:cNvSpPr>
          <p:nvPr>
            <p:ph type="title"/>
          </p:nvPr>
        </p:nvSpPr>
        <p:spPr/>
        <p:txBody>
          <a:bodyPr/>
          <a:lstStyle/>
          <a:p>
            <a:r>
              <a:rPr lang="en-IN" dirty="0"/>
              <a:t>Prometheus Query</a:t>
            </a:r>
          </a:p>
        </p:txBody>
      </p:sp>
    </p:spTree>
    <p:extLst>
      <p:ext uri="{BB962C8B-B14F-4D97-AF65-F5344CB8AC3E}">
        <p14:creationId xmlns:p14="http://schemas.microsoft.com/office/powerpoint/2010/main" val="157756044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BB52592-EBCF-C7E2-C8B6-953AE6229C22}"/>
              </a:ext>
            </a:extLst>
          </p:cNvPr>
          <p:cNvSpPr>
            <a:spLocks noGrp="1"/>
          </p:cNvSpPr>
          <p:nvPr>
            <p:ph sz="quarter" idx="12"/>
          </p:nvPr>
        </p:nvSpPr>
        <p:spPr/>
        <p:txBody>
          <a:bodyPr>
            <a:normAutofit/>
          </a:bodyPr>
          <a:lstStyle/>
          <a:p>
            <a:r>
              <a:rPr lang="en-IN" dirty="0"/>
              <a:t>Counters</a:t>
            </a:r>
          </a:p>
          <a:p>
            <a:r>
              <a:rPr lang="en-US" dirty="0"/>
              <a:t>This would return the total number of requests made in the last five minutes, and it would be the same as multiplying the per second rate by the number of seconds in the interval (five minutes in our case):</a:t>
            </a:r>
          </a:p>
          <a:p>
            <a:r>
              <a:rPr lang="en-IN" dirty="0"/>
              <a:t>rate(</a:t>
            </a:r>
            <a:r>
              <a:rPr lang="en-IN" dirty="0" err="1"/>
              <a:t>prometheus_http_requests_total</a:t>
            </a:r>
            <a:r>
              <a:rPr lang="en-IN" dirty="0"/>
              <a:t>[5m])*5*60</a:t>
            </a:r>
          </a:p>
          <a:p>
            <a:r>
              <a:rPr lang="en-US" dirty="0" err="1"/>
              <a:t>count_over_time</a:t>
            </a:r>
            <a:r>
              <a:rPr lang="en-US" dirty="0"/>
              <a:t>(</a:t>
            </a:r>
            <a:r>
              <a:rPr lang="en-US" dirty="0" err="1"/>
              <a:t>process_cpu_usage</a:t>
            </a:r>
            <a:r>
              <a:rPr lang="en-US" dirty="0"/>
              <a:t>{instance="customer-app:7074"}[10m])</a:t>
            </a:r>
            <a:endParaRPr lang="en-IN" dirty="0"/>
          </a:p>
        </p:txBody>
      </p:sp>
      <p:sp>
        <p:nvSpPr>
          <p:cNvPr id="3" name="Title 2">
            <a:extLst>
              <a:ext uri="{FF2B5EF4-FFF2-40B4-BE49-F238E27FC236}">
                <a16:creationId xmlns:a16="http://schemas.microsoft.com/office/drawing/2014/main" id="{65844C03-12CE-3594-552B-27FE6EA6201B}"/>
              </a:ext>
            </a:extLst>
          </p:cNvPr>
          <p:cNvSpPr>
            <a:spLocks noGrp="1"/>
          </p:cNvSpPr>
          <p:nvPr>
            <p:ph type="title"/>
          </p:nvPr>
        </p:nvSpPr>
        <p:spPr/>
        <p:txBody>
          <a:bodyPr/>
          <a:lstStyle/>
          <a:p>
            <a:r>
              <a:rPr lang="en-IN" dirty="0"/>
              <a:t>Prometheus Query</a:t>
            </a:r>
          </a:p>
        </p:txBody>
      </p:sp>
    </p:spTree>
    <p:extLst>
      <p:ext uri="{BB962C8B-B14F-4D97-AF65-F5344CB8AC3E}">
        <p14:creationId xmlns:p14="http://schemas.microsoft.com/office/powerpoint/2010/main" val="727697630"/>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5844C03-12CE-3594-552B-27FE6EA6201B}"/>
              </a:ext>
            </a:extLst>
          </p:cNvPr>
          <p:cNvSpPr>
            <a:spLocks noGrp="1"/>
          </p:cNvSpPr>
          <p:nvPr>
            <p:ph type="title"/>
          </p:nvPr>
        </p:nvSpPr>
        <p:spPr/>
        <p:txBody>
          <a:bodyPr/>
          <a:lstStyle/>
          <a:p>
            <a:r>
              <a:rPr lang="en-IN" dirty="0"/>
              <a:t>Prometheus Query</a:t>
            </a:r>
          </a:p>
        </p:txBody>
      </p:sp>
      <p:pic>
        <p:nvPicPr>
          <p:cNvPr id="7" name="Picture 6">
            <a:extLst>
              <a:ext uri="{FF2B5EF4-FFF2-40B4-BE49-F238E27FC236}">
                <a16:creationId xmlns:a16="http://schemas.microsoft.com/office/drawing/2014/main" id="{54A861F0-14EF-86AF-1CFE-EC8DDE5579D2}"/>
              </a:ext>
            </a:extLst>
          </p:cNvPr>
          <p:cNvPicPr>
            <a:picLocks noChangeAspect="1"/>
          </p:cNvPicPr>
          <p:nvPr/>
        </p:nvPicPr>
        <p:blipFill>
          <a:blip r:embed="rId2"/>
          <a:stretch>
            <a:fillRect/>
          </a:stretch>
        </p:blipFill>
        <p:spPr>
          <a:xfrm>
            <a:off x="152400" y="2362200"/>
            <a:ext cx="8763000" cy="2630989"/>
          </a:xfrm>
          <a:prstGeom prst="rect">
            <a:avLst/>
          </a:prstGeom>
        </p:spPr>
      </p:pic>
      <p:sp>
        <p:nvSpPr>
          <p:cNvPr id="8" name="TextBox 7">
            <a:extLst>
              <a:ext uri="{FF2B5EF4-FFF2-40B4-BE49-F238E27FC236}">
                <a16:creationId xmlns:a16="http://schemas.microsoft.com/office/drawing/2014/main" id="{1CF1A662-5EF7-6626-6FC0-BAD158B31FAA}"/>
              </a:ext>
            </a:extLst>
          </p:cNvPr>
          <p:cNvSpPr txBox="1"/>
          <p:nvPr/>
        </p:nvSpPr>
        <p:spPr>
          <a:xfrm>
            <a:off x="1524000" y="1600200"/>
            <a:ext cx="2108269" cy="369332"/>
          </a:xfrm>
          <a:prstGeom prst="rect">
            <a:avLst/>
          </a:prstGeom>
          <a:noFill/>
        </p:spPr>
        <p:txBody>
          <a:bodyPr wrap="none" rtlCol="0">
            <a:spAutoFit/>
          </a:bodyPr>
          <a:lstStyle/>
          <a:p>
            <a:r>
              <a:rPr lang="en-IN" dirty="0"/>
              <a:t>Count by (job) (up)</a:t>
            </a:r>
          </a:p>
        </p:txBody>
      </p:sp>
    </p:spTree>
    <p:extLst>
      <p:ext uri="{BB962C8B-B14F-4D97-AF65-F5344CB8AC3E}">
        <p14:creationId xmlns:p14="http://schemas.microsoft.com/office/powerpoint/2010/main" val="3185813987"/>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BB52592-EBCF-C7E2-C8B6-953AE6229C22}"/>
              </a:ext>
            </a:extLst>
          </p:cNvPr>
          <p:cNvSpPr>
            <a:spLocks noGrp="1"/>
          </p:cNvSpPr>
          <p:nvPr>
            <p:ph sz="quarter" idx="12"/>
          </p:nvPr>
        </p:nvSpPr>
        <p:spPr/>
        <p:txBody>
          <a:bodyPr>
            <a:normAutofit/>
          </a:bodyPr>
          <a:lstStyle/>
          <a:p>
            <a:r>
              <a:rPr lang="en-IN" dirty="0"/>
              <a:t>Gauges</a:t>
            </a:r>
          </a:p>
          <a:p>
            <a:pPr lvl="1"/>
            <a:r>
              <a:rPr lang="en-US" dirty="0"/>
              <a:t>Gauge metrics are used for measurements that can arbitrarily increase or decrease. </a:t>
            </a:r>
          </a:p>
          <a:p>
            <a:pPr lvl="1"/>
            <a:r>
              <a:rPr lang="en-US" dirty="0"/>
              <a:t>the actual value with no additional processing is meaningful and they are often used. </a:t>
            </a:r>
          </a:p>
          <a:p>
            <a:pPr lvl="1"/>
            <a:r>
              <a:rPr lang="en-US" dirty="0"/>
              <a:t>For example, metrics to measure temperature, CPU, and memory usage, or the size of a queue are gauges.</a:t>
            </a:r>
            <a:endParaRPr lang="en-IN" dirty="0"/>
          </a:p>
        </p:txBody>
      </p:sp>
      <p:sp>
        <p:nvSpPr>
          <p:cNvPr id="3" name="Title 2">
            <a:extLst>
              <a:ext uri="{FF2B5EF4-FFF2-40B4-BE49-F238E27FC236}">
                <a16:creationId xmlns:a16="http://schemas.microsoft.com/office/drawing/2014/main" id="{65844C03-12CE-3594-552B-27FE6EA6201B}"/>
              </a:ext>
            </a:extLst>
          </p:cNvPr>
          <p:cNvSpPr>
            <a:spLocks noGrp="1"/>
          </p:cNvSpPr>
          <p:nvPr>
            <p:ph type="title"/>
          </p:nvPr>
        </p:nvSpPr>
        <p:spPr/>
        <p:txBody>
          <a:bodyPr/>
          <a:lstStyle/>
          <a:p>
            <a:r>
              <a:rPr lang="en-IN" dirty="0"/>
              <a:t>Prometheus Query</a:t>
            </a:r>
          </a:p>
        </p:txBody>
      </p:sp>
    </p:spTree>
    <p:extLst>
      <p:ext uri="{BB962C8B-B14F-4D97-AF65-F5344CB8AC3E}">
        <p14:creationId xmlns:p14="http://schemas.microsoft.com/office/powerpoint/2010/main" val="151901006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BB52592-EBCF-C7E2-C8B6-953AE6229C22}"/>
              </a:ext>
            </a:extLst>
          </p:cNvPr>
          <p:cNvSpPr>
            <a:spLocks noGrp="1"/>
          </p:cNvSpPr>
          <p:nvPr>
            <p:ph sz="quarter" idx="12"/>
          </p:nvPr>
        </p:nvSpPr>
        <p:spPr/>
        <p:txBody>
          <a:bodyPr>
            <a:normAutofit/>
          </a:bodyPr>
          <a:lstStyle/>
          <a:p>
            <a:r>
              <a:rPr lang="en-US" dirty="0" err="1"/>
              <a:t>avg_over_time</a:t>
            </a:r>
            <a:r>
              <a:rPr lang="en-US" dirty="0"/>
              <a:t>(</a:t>
            </a:r>
            <a:r>
              <a:rPr lang="en-US" dirty="0" err="1"/>
              <a:t>application_ready_time_seconds</a:t>
            </a:r>
            <a:r>
              <a:rPr lang="en-US" dirty="0"/>
              <a:t>{instance="customer-app:7074"}[5m])</a:t>
            </a:r>
          </a:p>
          <a:p>
            <a:endParaRPr lang="en-US" dirty="0"/>
          </a:p>
          <a:p>
            <a:endParaRPr lang="en-IN" dirty="0"/>
          </a:p>
        </p:txBody>
      </p:sp>
      <p:sp>
        <p:nvSpPr>
          <p:cNvPr id="3" name="Title 2">
            <a:extLst>
              <a:ext uri="{FF2B5EF4-FFF2-40B4-BE49-F238E27FC236}">
                <a16:creationId xmlns:a16="http://schemas.microsoft.com/office/drawing/2014/main" id="{65844C03-12CE-3594-552B-27FE6EA6201B}"/>
              </a:ext>
            </a:extLst>
          </p:cNvPr>
          <p:cNvSpPr>
            <a:spLocks noGrp="1"/>
          </p:cNvSpPr>
          <p:nvPr>
            <p:ph type="title"/>
          </p:nvPr>
        </p:nvSpPr>
        <p:spPr/>
        <p:txBody>
          <a:bodyPr/>
          <a:lstStyle/>
          <a:p>
            <a:r>
              <a:rPr lang="en-IN" dirty="0"/>
              <a:t>Prometheus Query</a:t>
            </a:r>
          </a:p>
        </p:txBody>
      </p:sp>
    </p:spTree>
    <p:extLst>
      <p:ext uri="{BB962C8B-B14F-4D97-AF65-F5344CB8AC3E}">
        <p14:creationId xmlns:p14="http://schemas.microsoft.com/office/powerpoint/2010/main" val="1878161344"/>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BB52592-EBCF-C7E2-C8B6-953AE6229C22}"/>
              </a:ext>
            </a:extLst>
          </p:cNvPr>
          <p:cNvSpPr>
            <a:spLocks noGrp="1"/>
          </p:cNvSpPr>
          <p:nvPr>
            <p:ph sz="quarter" idx="12"/>
          </p:nvPr>
        </p:nvSpPr>
        <p:spPr/>
        <p:txBody>
          <a:bodyPr>
            <a:normAutofit/>
          </a:bodyPr>
          <a:lstStyle/>
          <a:p>
            <a:pPr algn="l"/>
            <a:r>
              <a:rPr lang="en-US" b="1" i="0" dirty="0">
                <a:solidFill>
                  <a:srgbClr val="141E35"/>
                </a:solidFill>
                <a:effectLst/>
                <a:latin typeface="Inter"/>
              </a:rPr>
              <a:t>Histograms</a:t>
            </a:r>
          </a:p>
          <a:p>
            <a:pPr lvl="1"/>
            <a:r>
              <a:rPr lang="en-US" b="0" i="0" dirty="0">
                <a:solidFill>
                  <a:srgbClr val="141E35"/>
                </a:solidFill>
                <a:effectLst/>
                <a:latin typeface="Inter"/>
              </a:rPr>
              <a:t>Histogram metrics are useful to represent a distribution of measurements. </a:t>
            </a:r>
          </a:p>
          <a:p>
            <a:pPr lvl="1"/>
            <a:r>
              <a:rPr lang="en-US" b="0" i="0" dirty="0">
                <a:solidFill>
                  <a:srgbClr val="141E35"/>
                </a:solidFill>
                <a:effectLst/>
                <a:latin typeface="Inter"/>
              </a:rPr>
              <a:t>They are often used to measure request duration or response size.</a:t>
            </a:r>
          </a:p>
          <a:p>
            <a:pPr lvl="1"/>
            <a:r>
              <a:rPr lang="en-US" b="0" i="0" dirty="0">
                <a:solidFill>
                  <a:srgbClr val="141E35"/>
                </a:solidFill>
                <a:effectLst/>
                <a:latin typeface="Inter"/>
              </a:rPr>
              <a:t>Histograms divide the entire range of measurements into a set of intervals—named buckets—and count how many measurements fall into each bucket.</a:t>
            </a:r>
          </a:p>
          <a:p>
            <a:pPr lvl="1"/>
            <a:endParaRPr lang="en-US" dirty="0"/>
          </a:p>
          <a:p>
            <a:endParaRPr lang="en-IN" dirty="0"/>
          </a:p>
        </p:txBody>
      </p:sp>
      <p:sp>
        <p:nvSpPr>
          <p:cNvPr id="3" name="Title 2">
            <a:extLst>
              <a:ext uri="{FF2B5EF4-FFF2-40B4-BE49-F238E27FC236}">
                <a16:creationId xmlns:a16="http://schemas.microsoft.com/office/drawing/2014/main" id="{65844C03-12CE-3594-552B-27FE6EA6201B}"/>
              </a:ext>
            </a:extLst>
          </p:cNvPr>
          <p:cNvSpPr>
            <a:spLocks noGrp="1"/>
          </p:cNvSpPr>
          <p:nvPr>
            <p:ph type="title"/>
          </p:nvPr>
        </p:nvSpPr>
        <p:spPr/>
        <p:txBody>
          <a:bodyPr/>
          <a:lstStyle/>
          <a:p>
            <a:r>
              <a:rPr lang="en-IN" dirty="0"/>
              <a:t>Prometheus Query</a:t>
            </a:r>
          </a:p>
        </p:txBody>
      </p:sp>
    </p:spTree>
    <p:extLst>
      <p:ext uri="{BB962C8B-B14F-4D97-AF65-F5344CB8AC3E}">
        <p14:creationId xmlns:p14="http://schemas.microsoft.com/office/powerpoint/2010/main" val="427728969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BB52592-EBCF-C7E2-C8B6-953AE6229C22}"/>
              </a:ext>
            </a:extLst>
          </p:cNvPr>
          <p:cNvSpPr>
            <a:spLocks noGrp="1"/>
          </p:cNvSpPr>
          <p:nvPr>
            <p:ph sz="quarter" idx="12"/>
          </p:nvPr>
        </p:nvSpPr>
        <p:spPr/>
        <p:txBody>
          <a:bodyPr>
            <a:normAutofit lnSpcReduction="10000"/>
          </a:bodyPr>
          <a:lstStyle/>
          <a:p>
            <a:pPr algn="l"/>
            <a:r>
              <a:rPr lang="en-US" b="1" i="0" dirty="0">
                <a:solidFill>
                  <a:srgbClr val="141E35"/>
                </a:solidFill>
                <a:effectLst/>
                <a:latin typeface="Inter"/>
              </a:rPr>
              <a:t>Histograms</a:t>
            </a:r>
          </a:p>
          <a:p>
            <a:pPr lvl="1"/>
            <a:r>
              <a:rPr lang="en-US" b="0" i="0" dirty="0">
                <a:solidFill>
                  <a:srgbClr val="141E35"/>
                </a:solidFill>
                <a:effectLst/>
                <a:latin typeface="Inter"/>
              </a:rPr>
              <a:t>A histogram metric includes a few items:</a:t>
            </a:r>
          </a:p>
          <a:p>
            <a:pPr lvl="1"/>
            <a:r>
              <a:rPr lang="en-US" b="0" i="0" dirty="0">
                <a:solidFill>
                  <a:srgbClr val="141E35"/>
                </a:solidFill>
                <a:effectLst/>
                <a:latin typeface="Inter"/>
              </a:rPr>
              <a:t>A counter with the total number of measurements. </a:t>
            </a:r>
          </a:p>
          <a:p>
            <a:pPr lvl="1"/>
            <a:r>
              <a:rPr lang="en-US" b="0" i="0" dirty="0">
                <a:solidFill>
                  <a:srgbClr val="141E35"/>
                </a:solidFill>
                <a:effectLst/>
                <a:latin typeface="Inter"/>
              </a:rPr>
              <a:t>The metric name uses the _count suffix.</a:t>
            </a:r>
          </a:p>
          <a:p>
            <a:pPr lvl="1"/>
            <a:r>
              <a:rPr lang="en-US" b="0" i="0" dirty="0">
                <a:solidFill>
                  <a:srgbClr val="141E35"/>
                </a:solidFill>
                <a:effectLst/>
                <a:latin typeface="Inter"/>
              </a:rPr>
              <a:t>A counter with the sum of the values of all measurements. </a:t>
            </a:r>
          </a:p>
          <a:p>
            <a:pPr lvl="1"/>
            <a:r>
              <a:rPr lang="en-US" b="0" i="0" dirty="0">
                <a:solidFill>
                  <a:srgbClr val="141E35"/>
                </a:solidFill>
                <a:effectLst/>
                <a:latin typeface="Inter"/>
              </a:rPr>
              <a:t>The metric name uses the _sum suffix.</a:t>
            </a:r>
          </a:p>
          <a:p>
            <a:pPr lvl="1"/>
            <a:r>
              <a:rPr lang="en-US" b="0" i="0" dirty="0">
                <a:solidFill>
                  <a:srgbClr val="141E35"/>
                </a:solidFill>
                <a:effectLst/>
                <a:latin typeface="Inter"/>
              </a:rPr>
              <a:t>The histogram buckets are exposed as counters using the metric name with a  _bucket suffix and a le label indicating the bucket upper inclusive bound. </a:t>
            </a:r>
          </a:p>
          <a:p>
            <a:pPr lvl="1"/>
            <a:r>
              <a:rPr lang="en-US" b="0" i="0" dirty="0">
                <a:solidFill>
                  <a:srgbClr val="141E35"/>
                </a:solidFill>
                <a:effectLst/>
                <a:latin typeface="Inter"/>
              </a:rPr>
              <a:t>Buckets in Prometheus are inclusive, that is a bucket with an upper bound of N (i.e.,  le label) includes all data points with a value less than or equal to N.</a:t>
            </a:r>
            <a:endParaRPr lang="en-US" dirty="0"/>
          </a:p>
          <a:p>
            <a:endParaRPr lang="en-IN" dirty="0"/>
          </a:p>
        </p:txBody>
      </p:sp>
      <p:sp>
        <p:nvSpPr>
          <p:cNvPr id="3" name="Title 2">
            <a:extLst>
              <a:ext uri="{FF2B5EF4-FFF2-40B4-BE49-F238E27FC236}">
                <a16:creationId xmlns:a16="http://schemas.microsoft.com/office/drawing/2014/main" id="{65844C03-12CE-3594-552B-27FE6EA6201B}"/>
              </a:ext>
            </a:extLst>
          </p:cNvPr>
          <p:cNvSpPr>
            <a:spLocks noGrp="1"/>
          </p:cNvSpPr>
          <p:nvPr>
            <p:ph type="title"/>
          </p:nvPr>
        </p:nvSpPr>
        <p:spPr/>
        <p:txBody>
          <a:bodyPr/>
          <a:lstStyle/>
          <a:p>
            <a:r>
              <a:rPr lang="en-IN" dirty="0"/>
              <a:t>Prometheus Query</a:t>
            </a:r>
          </a:p>
        </p:txBody>
      </p:sp>
    </p:spTree>
    <p:extLst>
      <p:ext uri="{BB962C8B-B14F-4D97-AF65-F5344CB8AC3E}">
        <p14:creationId xmlns:p14="http://schemas.microsoft.com/office/powerpoint/2010/main" val="18423413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99FBA3-7567-7C87-B871-ED498FC4E741}"/>
              </a:ext>
            </a:extLst>
          </p:cNvPr>
          <p:cNvSpPr>
            <a:spLocks noGrp="1"/>
          </p:cNvSpPr>
          <p:nvPr>
            <p:ph type="title"/>
          </p:nvPr>
        </p:nvSpPr>
        <p:spPr/>
        <p:txBody>
          <a:bodyPr/>
          <a:lstStyle/>
          <a:p>
            <a:r>
              <a:rPr lang="en-IN" dirty="0"/>
              <a:t>Metrics</a:t>
            </a:r>
          </a:p>
        </p:txBody>
      </p:sp>
      <p:pic>
        <p:nvPicPr>
          <p:cNvPr id="2050" name="Picture 2" descr="Application Performance Management Solution Includes">
            <a:extLst>
              <a:ext uri="{FF2B5EF4-FFF2-40B4-BE49-F238E27FC236}">
                <a16:creationId xmlns:a16="http://schemas.microsoft.com/office/drawing/2014/main" id="{6754CE92-823D-2530-FCA0-DE8637C42FD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600200"/>
            <a:ext cx="9144000" cy="43894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5455515"/>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BB52592-EBCF-C7E2-C8B6-953AE6229C22}"/>
              </a:ext>
            </a:extLst>
          </p:cNvPr>
          <p:cNvSpPr>
            <a:spLocks noGrp="1"/>
          </p:cNvSpPr>
          <p:nvPr>
            <p:ph sz="quarter" idx="12"/>
          </p:nvPr>
        </p:nvSpPr>
        <p:spPr/>
        <p:txBody>
          <a:bodyPr>
            <a:normAutofit/>
          </a:bodyPr>
          <a:lstStyle/>
          <a:p>
            <a:pPr algn="l"/>
            <a:r>
              <a:rPr lang="en-US" b="1" i="0" dirty="0">
                <a:solidFill>
                  <a:srgbClr val="141E35"/>
                </a:solidFill>
                <a:effectLst/>
                <a:latin typeface="Inter"/>
              </a:rPr>
              <a:t>Histograms</a:t>
            </a:r>
          </a:p>
          <a:p>
            <a:pPr lvl="1"/>
            <a:r>
              <a:rPr lang="en-US" b="0" i="0" dirty="0" err="1">
                <a:solidFill>
                  <a:srgbClr val="141E35"/>
                </a:solidFill>
                <a:effectLst/>
                <a:latin typeface="Inter"/>
              </a:rPr>
              <a:t>http_server_requests_seconds_count</a:t>
            </a:r>
            <a:r>
              <a:rPr lang="en-US" b="0" i="0" dirty="0">
                <a:solidFill>
                  <a:srgbClr val="141E35"/>
                </a:solidFill>
                <a:effectLst/>
                <a:latin typeface="Inter"/>
              </a:rPr>
              <a:t>{instance="customer-app:7074"}</a:t>
            </a:r>
          </a:p>
          <a:p>
            <a:pPr lvl="1"/>
            <a:endParaRPr lang="en-US" dirty="0">
              <a:solidFill>
                <a:srgbClr val="141E35"/>
              </a:solidFill>
              <a:latin typeface="Inter"/>
            </a:endParaRPr>
          </a:p>
          <a:p>
            <a:pPr lvl="1"/>
            <a:r>
              <a:rPr lang="en-IN" dirty="0" err="1"/>
              <a:t>prometheus_http_request_duration_seconds_bucket</a:t>
            </a:r>
            <a:r>
              <a:rPr lang="en-IN" dirty="0"/>
              <a:t>{instance="localhost:9090"}</a:t>
            </a:r>
          </a:p>
        </p:txBody>
      </p:sp>
      <p:sp>
        <p:nvSpPr>
          <p:cNvPr id="3" name="Title 2">
            <a:extLst>
              <a:ext uri="{FF2B5EF4-FFF2-40B4-BE49-F238E27FC236}">
                <a16:creationId xmlns:a16="http://schemas.microsoft.com/office/drawing/2014/main" id="{65844C03-12CE-3594-552B-27FE6EA6201B}"/>
              </a:ext>
            </a:extLst>
          </p:cNvPr>
          <p:cNvSpPr>
            <a:spLocks noGrp="1"/>
          </p:cNvSpPr>
          <p:nvPr>
            <p:ph type="title"/>
          </p:nvPr>
        </p:nvSpPr>
        <p:spPr/>
        <p:txBody>
          <a:bodyPr/>
          <a:lstStyle/>
          <a:p>
            <a:r>
              <a:rPr lang="en-IN" dirty="0"/>
              <a:t>Prometheus Query</a:t>
            </a:r>
          </a:p>
        </p:txBody>
      </p:sp>
    </p:spTree>
    <p:extLst>
      <p:ext uri="{BB962C8B-B14F-4D97-AF65-F5344CB8AC3E}">
        <p14:creationId xmlns:p14="http://schemas.microsoft.com/office/powerpoint/2010/main" val="859214713"/>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1FD7FA8-2AAE-5B4C-3AE9-8C775CE53558}"/>
              </a:ext>
            </a:extLst>
          </p:cNvPr>
          <p:cNvSpPr>
            <a:spLocks noGrp="1"/>
          </p:cNvSpPr>
          <p:nvPr>
            <p:ph type="title"/>
          </p:nvPr>
        </p:nvSpPr>
        <p:spPr/>
        <p:txBody>
          <a:bodyPr/>
          <a:lstStyle/>
          <a:p>
            <a:r>
              <a:rPr lang="en-IN" dirty="0"/>
              <a:t>Advanced Query Examples</a:t>
            </a:r>
          </a:p>
        </p:txBody>
      </p:sp>
      <p:pic>
        <p:nvPicPr>
          <p:cNvPr id="5" name="Picture 4">
            <a:extLst>
              <a:ext uri="{FF2B5EF4-FFF2-40B4-BE49-F238E27FC236}">
                <a16:creationId xmlns:a16="http://schemas.microsoft.com/office/drawing/2014/main" id="{1B0BB9D2-251C-79C1-0D20-AB323C16851C}"/>
              </a:ext>
            </a:extLst>
          </p:cNvPr>
          <p:cNvPicPr>
            <a:picLocks noChangeAspect="1"/>
          </p:cNvPicPr>
          <p:nvPr/>
        </p:nvPicPr>
        <p:blipFill>
          <a:blip r:embed="rId2"/>
          <a:stretch>
            <a:fillRect/>
          </a:stretch>
        </p:blipFill>
        <p:spPr>
          <a:xfrm>
            <a:off x="533400" y="1329024"/>
            <a:ext cx="7468642" cy="5224176"/>
          </a:xfrm>
          <a:prstGeom prst="rect">
            <a:avLst/>
          </a:prstGeom>
        </p:spPr>
      </p:pic>
    </p:spTree>
    <p:extLst>
      <p:ext uri="{BB962C8B-B14F-4D97-AF65-F5344CB8AC3E}">
        <p14:creationId xmlns:p14="http://schemas.microsoft.com/office/powerpoint/2010/main" val="3260249443"/>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1FD7FA8-2AAE-5B4C-3AE9-8C775CE53558}"/>
              </a:ext>
            </a:extLst>
          </p:cNvPr>
          <p:cNvSpPr>
            <a:spLocks noGrp="1"/>
          </p:cNvSpPr>
          <p:nvPr>
            <p:ph type="title"/>
          </p:nvPr>
        </p:nvSpPr>
        <p:spPr/>
        <p:txBody>
          <a:bodyPr/>
          <a:lstStyle/>
          <a:p>
            <a:r>
              <a:rPr lang="en-IN" dirty="0"/>
              <a:t>Advanced Query Examples</a:t>
            </a:r>
          </a:p>
        </p:txBody>
      </p:sp>
      <p:pic>
        <p:nvPicPr>
          <p:cNvPr id="4" name="Picture 3">
            <a:extLst>
              <a:ext uri="{FF2B5EF4-FFF2-40B4-BE49-F238E27FC236}">
                <a16:creationId xmlns:a16="http://schemas.microsoft.com/office/drawing/2014/main" id="{7FC0FB2F-B475-78F2-3BD3-C1E195CD5648}"/>
              </a:ext>
            </a:extLst>
          </p:cNvPr>
          <p:cNvPicPr>
            <a:picLocks noChangeAspect="1"/>
          </p:cNvPicPr>
          <p:nvPr/>
        </p:nvPicPr>
        <p:blipFill>
          <a:blip r:embed="rId2"/>
          <a:stretch>
            <a:fillRect/>
          </a:stretch>
        </p:blipFill>
        <p:spPr>
          <a:xfrm>
            <a:off x="533400" y="1752600"/>
            <a:ext cx="7924800" cy="4343400"/>
          </a:xfrm>
          <a:prstGeom prst="rect">
            <a:avLst/>
          </a:prstGeom>
        </p:spPr>
      </p:pic>
    </p:spTree>
    <p:extLst>
      <p:ext uri="{BB962C8B-B14F-4D97-AF65-F5344CB8AC3E}">
        <p14:creationId xmlns:p14="http://schemas.microsoft.com/office/powerpoint/2010/main" val="2049694760"/>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1FD7FA8-2AAE-5B4C-3AE9-8C775CE53558}"/>
              </a:ext>
            </a:extLst>
          </p:cNvPr>
          <p:cNvSpPr>
            <a:spLocks noGrp="1"/>
          </p:cNvSpPr>
          <p:nvPr>
            <p:ph type="title"/>
          </p:nvPr>
        </p:nvSpPr>
        <p:spPr/>
        <p:txBody>
          <a:bodyPr/>
          <a:lstStyle/>
          <a:p>
            <a:r>
              <a:rPr lang="en-IN" dirty="0"/>
              <a:t>Advanced Query Examples</a:t>
            </a:r>
          </a:p>
        </p:txBody>
      </p:sp>
      <p:pic>
        <p:nvPicPr>
          <p:cNvPr id="5" name="Picture 4">
            <a:extLst>
              <a:ext uri="{FF2B5EF4-FFF2-40B4-BE49-F238E27FC236}">
                <a16:creationId xmlns:a16="http://schemas.microsoft.com/office/drawing/2014/main" id="{5BB3CD07-FB50-70F8-70BC-AEF0BC59CD0B}"/>
              </a:ext>
            </a:extLst>
          </p:cNvPr>
          <p:cNvPicPr>
            <a:picLocks noChangeAspect="1"/>
          </p:cNvPicPr>
          <p:nvPr/>
        </p:nvPicPr>
        <p:blipFill>
          <a:blip r:embed="rId2"/>
          <a:stretch>
            <a:fillRect/>
          </a:stretch>
        </p:blipFill>
        <p:spPr>
          <a:xfrm>
            <a:off x="592494" y="1295400"/>
            <a:ext cx="7696200" cy="5306165"/>
          </a:xfrm>
          <a:prstGeom prst="rect">
            <a:avLst/>
          </a:prstGeom>
        </p:spPr>
      </p:pic>
    </p:spTree>
    <p:extLst>
      <p:ext uri="{BB962C8B-B14F-4D97-AF65-F5344CB8AC3E}">
        <p14:creationId xmlns:p14="http://schemas.microsoft.com/office/powerpoint/2010/main" val="3678918599"/>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1FD7FA8-2AAE-5B4C-3AE9-8C775CE53558}"/>
              </a:ext>
            </a:extLst>
          </p:cNvPr>
          <p:cNvSpPr>
            <a:spLocks noGrp="1"/>
          </p:cNvSpPr>
          <p:nvPr>
            <p:ph type="title"/>
          </p:nvPr>
        </p:nvSpPr>
        <p:spPr/>
        <p:txBody>
          <a:bodyPr/>
          <a:lstStyle/>
          <a:p>
            <a:r>
              <a:rPr lang="en-IN" dirty="0"/>
              <a:t>Advanced Query Examples</a:t>
            </a:r>
          </a:p>
        </p:txBody>
      </p:sp>
      <p:pic>
        <p:nvPicPr>
          <p:cNvPr id="7" name="Picture 6">
            <a:extLst>
              <a:ext uri="{FF2B5EF4-FFF2-40B4-BE49-F238E27FC236}">
                <a16:creationId xmlns:a16="http://schemas.microsoft.com/office/drawing/2014/main" id="{41EBBCCB-A102-0274-D4A3-A758BB02F55E}"/>
              </a:ext>
            </a:extLst>
          </p:cNvPr>
          <p:cNvPicPr>
            <a:picLocks noChangeAspect="1"/>
          </p:cNvPicPr>
          <p:nvPr/>
        </p:nvPicPr>
        <p:blipFill>
          <a:blip r:embed="rId2"/>
          <a:stretch>
            <a:fillRect/>
          </a:stretch>
        </p:blipFill>
        <p:spPr>
          <a:xfrm>
            <a:off x="381000" y="1752600"/>
            <a:ext cx="7961536" cy="4038600"/>
          </a:xfrm>
          <a:prstGeom prst="rect">
            <a:avLst/>
          </a:prstGeom>
        </p:spPr>
      </p:pic>
    </p:spTree>
    <p:extLst>
      <p:ext uri="{BB962C8B-B14F-4D97-AF65-F5344CB8AC3E}">
        <p14:creationId xmlns:p14="http://schemas.microsoft.com/office/powerpoint/2010/main" val="2211704725"/>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1FD7FA8-2AAE-5B4C-3AE9-8C775CE53558}"/>
              </a:ext>
            </a:extLst>
          </p:cNvPr>
          <p:cNvSpPr>
            <a:spLocks noGrp="1"/>
          </p:cNvSpPr>
          <p:nvPr>
            <p:ph type="title"/>
          </p:nvPr>
        </p:nvSpPr>
        <p:spPr/>
        <p:txBody>
          <a:bodyPr/>
          <a:lstStyle/>
          <a:p>
            <a:r>
              <a:rPr lang="en-IN" dirty="0"/>
              <a:t>Advanced Query Examples</a:t>
            </a:r>
          </a:p>
        </p:txBody>
      </p:sp>
      <p:pic>
        <p:nvPicPr>
          <p:cNvPr id="4" name="Picture 3">
            <a:extLst>
              <a:ext uri="{FF2B5EF4-FFF2-40B4-BE49-F238E27FC236}">
                <a16:creationId xmlns:a16="http://schemas.microsoft.com/office/drawing/2014/main" id="{2E8F95FA-F24A-B9B9-D83F-4D781A65D2EB}"/>
              </a:ext>
            </a:extLst>
          </p:cNvPr>
          <p:cNvPicPr>
            <a:picLocks noChangeAspect="1"/>
          </p:cNvPicPr>
          <p:nvPr/>
        </p:nvPicPr>
        <p:blipFill>
          <a:blip r:embed="rId2"/>
          <a:stretch>
            <a:fillRect/>
          </a:stretch>
        </p:blipFill>
        <p:spPr>
          <a:xfrm>
            <a:off x="487472" y="1371600"/>
            <a:ext cx="7772400" cy="5087060"/>
          </a:xfrm>
          <a:prstGeom prst="rect">
            <a:avLst/>
          </a:prstGeom>
        </p:spPr>
      </p:pic>
    </p:spTree>
    <p:extLst>
      <p:ext uri="{BB962C8B-B14F-4D97-AF65-F5344CB8AC3E}">
        <p14:creationId xmlns:p14="http://schemas.microsoft.com/office/powerpoint/2010/main" val="4057105942"/>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1FD7FA8-2AAE-5B4C-3AE9-8C775CE53558}"/>
              </a:ext>
            </a:extLst>
          </p:cNvPr>
          <p:cNvSpPr>
            <a:spLocks noGrp="1"/>
          </p:cNvSpPr>
          <p:nvPr>
            <p:ph type="title"/>
          </p:nvPr>
        </p:nvSpPr>
        <p:spPr/>
        <p:txBody>
          <a:bodyPr/>
          <a:lstStyle/>
          <a:p>
            <a:r>
              <a:rPr lang="en-IN" dirty="0"/>
              <a:t>Advanced Query Examples</a:t>
            </a:r>
          </a:p>
        </p:txBody>
      </p:sp>
      <p:pic>
        <p:nvPicPr>
          <p:cNvPr id="5" name="Picture 4">
            <a:extLst>
              <a:ext uri="{FF2B5EF4-FFF2-40B4-BE49-F238E27FC236}">
                <a16:creationId xmlns:a16="http://schemas.microsoft.com/office/drawing/2014/main" id="{EBD131A0-A714-5EC3-F042-F0C7BA08DC47}"/>
              </a:ext>
            </a:extLst>
          </p:cNvPr>
          <p:cNvPicPr>
            <a:picLocks noChangeAspect="1"/>
          </p:cNvPicPr>
          <p:nvPr/>
        </p:nvPicPr>
        <p:blipFill>
          <a:blip r:embed="rId2"/>
          <a:stretch>
            <a:fillRect/>
          </a:stretch>
        </p:blipFill>
        <p:spPr>
          <a:xfrm>
            <a:off x="453259" y="1828800"/>
            <a:ext cx="8095757" cy="3276600"/>
          </a:xfrm>
          <a:prstGeom prst="rect">
            <a:avLst/>
          </a:prstGeom>
        </p:spPr>
      </p:pic>
    </p:spTree>
    <p:extLst>
      <p:ext uri="{BB962C8B-B14F-4D97-AF65-F5344CB8AC3E}">
        <p14:creationId xmlns:p14="http://schemas.microsoft.com/office/powerpoint/2010/main" val="859095880"/>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1FD7FA8-2AAE-5B4C-3AE9-8C775CE53558}"/>
              </a:ext>
            </a:extLst>
          </p:cNvPr>
          <p:cNvSpPr>
            <a:spLocks noGrp="1"/>
          </p:cNvSpPr>
          <p:nvPr>
            <p:ph type="title"/>
          </p:nvPr>
        </p:nvSpPr>
        <p:spPr/>
        <p:txBody>
          <a:bodyPr/>
          <a:lstStyle/>
          <a:p>
            <a:r>
              <a:rPr lang="en-IN" dirty="0"/>
              <a:t>Advanced Query Examples</a:t>
            </a:r>
          </a:p>
        </p:txBody>
      </p:sp>
      <p:pic>
        <p:nvPicPr>
          <p:cNvPr id="4" name="Picture 3">
            <a:extLst>
              <a:ext uri="{FF2B5EF4-FFF2-40B4-BE49-F238E27FC236}">
                <a16:creationId xmlns:a16="http://schemas.microsoft.com/office/drawing/2014/main" id="{57278535-96E2-B1E2-EA85-CE88E8C2321D}"/>
              </a:ext>
            </a:extLst>
          </p:cNvPr>
          <p:cNvPicPr>
            <a:picLocks noChangeAspect="1"/>
          </p:cNvPicPr>
          <p:nvPr/>
        </p:nvPicPr>
        <p:blipFill>
          <a:blip r:embed="rId2"/>
          <a:stretch>
            <a:fillRect/>
          </a:stretch>
        </p:blipFill>
        <p:spPr>
          <a:xfrm>
            <a:off x="557739" y="1295399"/>
            <a:ext cx="8108558" cy="5181601"/>
          </a:xfrm>
          <a:prstGeom prst="rect">
            <a:avLst/>
          </a:prstGeom>
        </p:spPr>
      </p:pic>
    </p:spTree>
    <p:extLst>
      <p:ext uri="{BB962C8B-B14F-4D97-AF65-F5344CB8AC3E}">
        <p14:creationId xmlns:p14="http://schemas.microsoft.com/office/powerpoint/2010/main" val="894139479"/>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1FD7FA8-2AAE-5B4C-3AE9-8C775CE53558}"/>
              </a:ext>
            </a:extLst>
          </p:cNvPr>
          <p:cNvSpPr>
            <a:spLocks noGrp="1"/>
          </p:cNvSpPr>
          <p:nvPr>
            <p:ph type="title"/>
          </p:nvPr>
        </p:nvSpPr>
        <p:spPr/>
        <p:txBody>
          <a:bodyPr/>
          <a:lstStyle/>
          <a:p>
            <a:r>
              <a:rPr lang="en-IN" dirty="0"/>
              <a:t>Advanced Query Examples</a:t>
            </a:r>
          </a:p>
        </p:txBody>
      </p:sp>
      <p:pic>
        <p:nvPicPr>
          <p:cNvPr id="5" name="Picture 4">
            <a:extLst>
              <a:ext uri="{FF2B5EF4-FFF2-40B4-BE49-F238E27FC236}">
                <a16:creationId xmlns:a16="http://schemas.microsoft.com/office/drawing/2014/main" id="{215EA629-C78E-ACB2-4FBB-9E0936E2AC12}"/>
              </a:ext>
            </a:extLst>
          </p:cNvPr>
          <p:cNvPicPr>
            <a:picLocks noChangeAspect="1"/>
          </p:cNvPicPr>
          <p:nvPr/>
        </p:nvPicPr>
        <p:blipFill>
          <a:blip r:embed="rId2"/>
          <a:stretch>
            <a:fillRect/>
          </a:stretch>
        </p:blipFill>
        <p:spPr>
          <a:xfrm>
            <a:off x="609600" y="1447800"/>
            <a:ext cx="7696200" cy="5059820"/>
          </a:xfrm>
          <a:prstGeom prst="rect">
            <a:avLst/>
          </a:prstGeom>
        </p:spPr>
      </p:pic>
    </p:spTree>
    <p:extLst>
      <p:ext uri="{BB962C8B-B14F-4D97-AF65-F5344CB8AC3E}">
        <p14:creationId xmlns:p14="http://schemas.microsoft.com/office/powerpoint/2010/main" val="2590075112"/>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1FD7FA8-2AAE-5B4C-3AE9-8C775CE53558}"/>
              </a:ext>
            </a:extLst>
          </p:cNvPr>
          <p:cNvSpPr>
            <a:spLocks noGrp="1"/>
          </p:cNvSpPr>
          <p:nvPr>
            <p:ph type="title"/>
          </p:nvPr>
        </p:nvSpPr>
        <p:spPr/>
        <p:txBody>
          <a:bodyPr/>
          <a:lstStyle/>
          <a:p>
            <a:r>
              <a:rPr lang="en-IN" dirty="0"/>
              <a:t>Advanced Query Examples</a:t>
            </a:r>
          </a:p>
        </p:txBody>
      </p:sp>
      <p:pic>
        <p:nvPicPr>
          <p:cNvPr id="4" name="Picture 3">
            <a:extLst>
              <a:ext uri="{FF2B5EF4-FFF2-40B4-BE49-F238E27FC236}">
                <a16:creationId xmlns:a16="http://schemas.microsoft.com/office/drawing/2014/main" id="{44251D6E-611D-FF67-1CA7-3E5160922440}"/>
              </a:ext>
            </a:extLst>
          </p:cNvPr>
          <p:cNvPicPr>
            <a:picLocks noChangeAspect="1"/>
          </p:cNvPicPr>
          <p:nvPr/>
        </p:nvPicPr>
        <p:blipFill>
          <a:blip r:embed="rId2"/>
          <a:stretch>
            <a:fillRect/>
          </a:stretch>
        </p:blipFill>
        <p:spPr>
          <a:xfrm>
            <a:off x="551889" y="1349829"/>
            <a:ext cx="8040222" cy="5181600"/>
          </a:xfrm>
          <a:prstGeom prst="rect">
            <a:avLst/>
          </a:prstGeom>
        </p:spPr>
      </p:pic>
    </p:spTree>
    <p:extLst>
      <p:ext uri="{BB962C8B-B14F-4D97-AF65-F5344CB8AC3E}">
        <p14:creationId xmlns:p14="http://schemas.microsoft.com/office/powerpoint/2010/main" val="9020597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8B708B5-23FC-CD9B-145C-0480B1680576}"/>
              </a:ext>
            </a:extLst>
          </p:cNvPr>
          <p:cNvSpPr>
            <a:spLocks noGrp="1"/>
          </p:cNvSpPr>
          <p:nvPr>
            <p:ph sz="quarter" idx="12"/>
          </p:nvPr>
        </p:nvSpPr>
        <p:spPr/>
        <p:txBody>
          <a:bodyPr>
            <a:normAutofit/>
          </a:bodyPr>
          <a:lstStyle/>
          <a:p>
            <a:r>
              <a:rPr lang="en-US" b="1" dirty="0"/>
              <a:t>Business Metrics:</a:t>
            </a:r>
            <a:endParaRPr lang="en-US" dirty="0"/>
          </a:p>
          <a:p>
            <a:pPr lvl="1">
              <a:buFont typeface="Arial" panose="020B0604020202020204" pitchFamily="34" charset="0"/>
              <a:buChar char="•"/>
            </a:pPr>
            <a:r>
              <a:rPr lang="en-US" b="1" dirty="0"/>
              <a:t>Revenue Growth:</a:t>
            </a:r>
            <a:r>
              <a:rPr lang="en-US" dirty="0"/>
              <a:t> Measures the increase in revenue over a certain period.</a:t>
            </a:r>
          </a:p>
          <a:p>
            <a:pPr lvl="1">
              <a:buFont typeface="Arial" panose="020B0604020202020204" pitchFamily="34" charset="0"/>
              <a:buChar char="•"/>
            </a:pPr>
            <a:r>
              <a:rPr lang="en-US" b="1" dirty="0"/>
              <a:t>Profit Margin:</a:t>
            </a:r>
            <a:r>
              <a:rPr lang="en-US" dirty="0"/>
              <a:t> Percentage of profit generated from total revenue.</a:t>
            </a:r>
          </a:p>
          <a:p>
            <a:pPr lvl="1">
              <a:buFont typeface="Arial" panose="020B0604020202020204" pitchFamily="34" charset="0"/>
              <a:buChar char="•"/>
            </a:pPr>
            <a:r>
              <a:rPr lang="en-US" b="1" dirty="0"/>
              <a:t>Customer Acquisition Cost (CAC):</a:t>
            </a:r>
            <a:r>
              <a:rPr lang="en-US" dirty="0"/>
              <a:t> The cost of acquiring a new customer.</a:t>
            </a:r>
          </a:p>
          <a:p>
            <a:pPr lvl="1">
              <a:buFont typeface="Arial" panose="020B0604020202020204" pitchFamily="34" charset="0"/>
              <a:buChar char="•"/>
            </a:pPr>
            <a:r>
              <a:rPr lang="en-US" b="1" dirty="0"/>
              <a:t>Net Promoter Score (NPS):</a:t>
            </a:r>
            <a:r>
              <a:rPr lang="en-US" dirty="0"/>
              <a:t> Measures customer satisfaction and likelihood to recommend a service/product.</a:t>
            </a:r>
          </a:p>
          <a:p>
            <a:pPr lvl="1">
              <a:buFont typeface="Arial" panose="020B0604020202020204" pitchFamily="34" charset="0"/>
              <a:buChar char="•"/>
            </a:pPr>
            <a:r>
              <a:rPr lang="en-US" b="1" dirty="0"/>
              <a:t>Churn Rate:</a:t>
            </a:r>
            <a:r>
              <a:rPr lang="en-US" dirty="0"/>
              <a:t> The percentage of customers who stop using a service/product.</a:t>
            </a:r>
          </a:p>
        </p:txBody>
      </p:sp>
      <p:sp>
        <p:nvSpPr>
          <p:cNvPr id="2" name="Title 1">
            <a:extLst>
              <a:ext uri="{FF2B5EF4-FFF2-40B4-BE49-F238E27FC236}">
                <a16:creationId xmlns:a16="http://schemas.microsoft.com/office/drawing/2014/main" id="{CF99FBA3-7567-7C87-B871-ED498FC4E741}"/>
              </a:ext>
            </a:extLst>
          </p:cNvPr>
          <p:cNvSpPr>
            <a:spLocks noGrp="1"/>
          </p:cNvSpPr>
          <p:nvPr>
            <p:ph type="title"/>
          </p:nvPr>
        </p:nvSpPr>
        <p:spPr/>
        <p:txBody>
          <a:bodyPr/>
          <a:lstStyle/>
          <a:p>
            <a:r>
              <a:rPr lang="en-IN" dirty="0"/>
              <a:t>Types of Metrics</a:t>
            </a:r>
          </a:p>
        </p:txBody>
      </p:sp>
    </p:spTree>
    <p:extLst>
      <p:ext uri="{BB962C8B-B14F-4D97-AF65-F5344CB8AC3E}">
        <p14:creationId xmlns:p14="http://schemas.microsoft.com/office/powerpoint/2010/main" val="62415205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1FD7FA8-2AAE-5B4C-3AE9-8C775CE53558}"/>
              </a:ext>
            </a:extLst>
          </p:cNvPr>
          <p:cNvSpPr>
            <a:spLocks noGrp="1"/>
          </p:cNvSpPr>
          <p:nvPr>
            <p:ph type="title"/>
          </p:nvPr>
        </p:nvSpPr>
        <p:spPr/>
        <p:txBody>
          <a:bodyPr/>
          <a:lstStyle/>
          <a:p>
            <a:r>
              <a:rPr lang="en-IN" dirty="0"/>
              <a:t>Advanced Query Examples</a:t>
            </a:r>
          </a:p>
        </p:txBody>
      </p:sp>
      <p:pic>
        <p:nvPicPr>
          <p:cNvPr id="5" name="Picture 4">
            <a:extLst>
              <a:ext uri="{FF2B5EF4-FFF2-40B4-BE49-F238E27FC236}">
                <a16:creationId xmlns:a16="http://schemas.microsoft.com/office/drawing/2014/main" id="{8FA5BF1E-450E-B829-A6B7-FEF902504AB6}"/>
              </a:ext>
            </a:extLst>
          </p:cNvPr>
          <p:cNvPicPr>
            <a:picLocks noChangeAspect="1"/>
          </p:cNvPicPr>
          <p:nvPr/>
        </p:nvPicPr>
        <p:blipFill>
          <a:blip r:embed="rId2"/>
          <a:stretch>
            <a:fillRect/>
          </a:stretch>
        </p:blipFill>
        <p:spPr>
          <a:xfrm>
            <a:off x="461035" y="1524000"/>
            <a:ext cx="7649643" cy="4715533"/>
          </a:xfrm>
          <a:prstGeom prst="rect">
            <a:avLst/>
          </a:prstGeom>
        </p:spPr>
      </p:pic>
    </p:spTree>
    <p:extLst>
      <p:ext uri="{BB962C8B-B14F-4D97-AF65-F5344CB8AC3E}">
        <p14:creationId xmlns:p14="http://schemas.microsoft.com/office/powerpoint/2010/main" val="1556143986"/>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1FD7FA8-2AAE-5B4C-3AE9-8C775CE53558}"/>
              </a:ext>
            </a:extLst>
          </p:cNvPr>
          <p:cNvSpPr>
            <a:spLocks noGrp="1"/>
          </p:cNvSpPr>
          <p:nvPr>
            <p:ph type="title"/>
          </p:nvPr>
        </p:nvSpPr>
        <p:spPr/>
        <p:txBody>
          <a:bodyPr/>
          <a:lstStyle/>
          <a:p>
            <a:r>
              <a:rPr lang="en-IN" dirty="0"/>
              <a:t>Advanced Query Examples</a:t>
            </a:r>
          </a:p>
        </p:txBody>
      </p:sp>
      <p:pic>
        <p:nvPicPr>
          <p:cNvPr id="4" name="Picture 3">
            <a:extLst>
              <a:ext uri="{FF2B5EF4-FFF2-40B4-BE49-F238E27FC236}">
                <a16:creationId xmlns:a16="http://schemas.microsoft.com/office/drawing/2014/main" id="{FA1081D3-C725-E9D1-9002-C30A94D65A11}"/>
              </a:ext>
            </a:extLst>
          </p:cNvPr>
          <p:cNvPicPr>
            <a:picLocks noChangeAspect="1"/>
          </p:cNvPicPr>
          <p:nvPr/>
        </p:nvPicPr>
        <p:blipFill>
          <a:blip r:embed="rId2"/>
          <a:stretch>
            <a:fillRect/>
          </a:stretch>
        </p:blipFill>
        <p:spPr>
          <a:xfrm>
            <a:off x="583163" y="1371600"/>
            <a:ext cx="7563906" cy="5316278"/>
          </a:xfrm>
          <a:prstGeom prst="rect">
            <a:avLst/>
          </a:prstGeom>
        </p:spPr>
      </p:pic>
    </p:spTree>
    <p:extLst>
      <p:ext uri="{BB962C8B-B14F-4D97-AF65-F5344CB8AC3E}">
        <p14:creationId xmlns:p14="http://schemas.microsoft.com/office/powerpoint/2010/main" val="4291184981"/>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1FD7FA8-2AAE-5B4C-3AE9-8C775CE53558}"/>
              </a:ext>
            </a:extLst>
          </p:cNvPr>
          <p:cNvSpPr>
            <a:spLocks noGrp="1"/>
          </p:cNvSpPr>
          <p:nvPr>
            <p:ph type="title"/>
          </p:nvPr>
        </p:nvSpPr>
        <p:spPr/>
        <p:txBody>
          <a:bodyPr/>
          <a:lstStyle/>
          <a:p>
            <a:r>
              <a:rPr lang="en-IN" dirty="0"/>
              <a:t>Advanced Query Examples</a:t>
            </a:r>
          </a:p>
        </p:txBody>
      </p:sp>
      <p:pic>
        <p:nvPicPr>
          <p:cNvPr id="5" name="Picture 4">
            <a:extLst>
              <a:ext uri="{FF2B5EF4-FFF2-40B4-BE49-F238E27FC236}">
                <a16:creationId xmlns:a16="http://schemas.microsoft.com/office/drawing/2014/main" id="{1C3FC698-54D9-484E-0D83-06A1CA52A7F3}"/>
              </a:ext>
            </a:extLst>
          </p:cNvPr>
          <p:cNvPicPr>
            <a:picLocks noChangeAspect="1"/>
          </p:cNvPicPr>
          <p:nvPr/>
        </p:nvPicPr>
        <p:blipFill>
          <a:blip r:embed="rId2"/>
          <a:stretch>
            <a:fillRect/>
          </a:stretch>
        </p:blipFill>
        <p:spPr>
          <a:xfrm>
            <a:off x="533400" y="1676400"/>
            <a:ext cx="8035350" cy="4038600"/>
          </a:xfrm>
          <a:prstGeom prst="rect">
            <a:avLst/>
          </a:prstGeom>
        </p:spPr>
      </p:pic>
    </p:spTree>
    <p:extLst>
      <p:ext uri="{BB962C8B-B14F-4D97-AF65-F5344CB8AC3E}">
        <p14:creationId xmlns:p14="http://schemas.microsoft.com/office/powerpoint/2010/main" val="410465119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1FD7FA8-2AAE-5B4C-3AE9-8C775CE53558}"/>
              </a:ext>
            </a:extLst>
          </p:cNvPr>
          <p:cNvSpPr>
            <a:spLocks noGrp="1"/>
          </p:cNvSpPr>
          <p:nvPr>
            <p:ph type="title"/>
          </p:nvPr>
        </p:nvSpPr>
        <p:spPr/>
        <p:txBody>
          <a:bodyPr/>
          <a:lstStyle/>
          <a:p>
            <a:r>
              <a:rPr lang="en-IN" dirty="0"/>
              <a:t>Advanced Query Examples</a:t>
            </a:r>
          </a:p>
        </p:txBody>
      </p:sp>
      <p:pic>
        <p:nvPicPr>
          <p:cNvPr id="5" name="Picture 4">
            <a:extLst>
              <a:ext uri="{FF2B5EF4-FFF2-40B4-BE49-F238E27FC236}">
                <a16:creationId xmlns:a16="http://schemas.microsoft.com/office/drawing/2014/main" id="{1C3FC698-54D9-484E-0D83-06A1CA52A7F3}"/>
              </a:ext>
            </a:extLst>
          </p:cNvPr>
          <p:cNvPicPr>
            <a:picLocks noChangeAspect="1"/>
          </p:cNvPicPr>
          <p:nvPr/>
        </p:nvPicPr>
        <p:blipFill>
          <a:blip r:embed="rId2"/>
          <a:stretch>
            <a:fillRect/>
          </a:stretch>
        </p:blipFill>
        <p:spPr>
          <a:xfrm>
            <a:off x="533400" y="1676400"/>
            <a:ext cx="8035350" cy="4038600"/>
          </a:xfrm>
          <a:prstGeom prst="rect">
            <a:avLst/>
          </a:prstGeom>
        </p:spPr>
      </p:pic>
    </p:spTree>
    <p:extLst>
      <p:ext uri="{BB962C8B-B14F-4D97-AF65-F5344CB8AC3E}">
        <p14:creationId xmlns:p14="http://schemas.microsoft.com/office/powerpoint/2010/main" val="903686951"/>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1FD7FA8-2AAE-5B4C-3AE9-8C775CE53558}"/>
              </a:ext>
            </a:extLst>
          </p:cNvPr>
          <p:cNvSpPr>
            <a:spLocks noGrp="1"/>
          </p:cNvSpPr>
          <p:nvPr>
            <p:ph type="title"/>
          </p:nvPr>
        </p:nvSpPr>
        <p:spPr/>
        <p:txBody>
          <a:bodyPr/>
          <a:lstStyle/>
          <a:p>
            <a:r>
              <a:rPr lang="en-IN" dirty="0"/>
              <a:t>Advanced Query Examples</a:t>
            </a:r>
          </a:p>
        </p:txBody>
      </p:sp>
      <p:pic>
        <p:nvPicPr>
          <p:cNvPr id="4" name="Picture 3">
            <a:extLst>
              <a:ext uri="{FF2B5EF4-FFF2-40B4-BE49-F238E27FC236}">
                <a16:creationId xmlns:a16="http://schemas.microsoft.com/office/drawing/2014/main" id="{A4290F2F-A14D-E18A-661C-846974B75611}"/>
              </a:ext>
            </a:extLst>
          </p:cNvPr>
          <p:cNvPicPr>
            <a:picLocks noChangeAspect="1"/>
          </p:cNvPicPr>
          <p:nvPr/>
        </p:nvPicPr>
        <p:blipFill>
          <a:blip r:embed="rId2"/>
          <a:stretch>
            <a:fillRect/>
          </a:stretch>
        </p:blipFill>
        <p:spPr>
          <a:xfrm>
            <a:off x="461036" y="1295400"/>
            <a:ext cx="8205260" cy="5181600"/>
          </a:xfrm>
          <a:prstGeom prst="rect">
            <a:avLst/>
          </a:prstGeom>
        </p:spPr>
      </p:pic>
    </p:spTree>
    <p:extLst>
      <p:ext uri="{BB962C8B-B14F-4D97-AF65-F5344CB8AC3E}">
        <p14:creationId xmlns:p14="http://schemas.microsoft.com/office/powerpoint/2010/main" val="2719715483"/>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1FD7FA8-2AAE-5B4C-3AE9-8C775CE53558}"/>
              </a:ext>
            </a:extLst>
          </p:cNvPr>
          <p:cNvSpPr>
            <a:spLocks noGrp="1"/>
          </p:cNvSpPr>
          <p:nvPr>
            <p:ph type="title"/>
          </p:nvPr>
        </p:nvSpPr>
        <p:spPr/>
        <p:txBody>
          <a:bodyPr/>
          <a:lstStyle/>
          <a:p>
            <a:r>
              <a:rPr lang="en-IN" dirty="0"/>
              <a:t>Advanced Query Examples</a:t>
            </a:r>
          </a:p>
        </p:txBody>
      </p:sp>
      <p:pic>
        <p:nvPicPr>
          <p:cNvPr id="5" name="Picture 4">
            <a:extLst>
              <a:ext uri="{FF2B5EF4-FFF2-40B4-BE49-F238E27FC236}">
                <a16:creationId xmlns:a16="http://schemas.microsoft.com/office/drawing/2014/main" id="{0EA59517-C1ED-AA8A-5E1E-587F759DAF81}"/>
              </a:ext>
            </a:extLst>
          </p:cNvPr>
          <p:cNvPicPr>
            <a:picLocks noChangeAspect="1"/>
          </p:cNvPicPr>
          <p:nvPr/>
        </p:nvPicPr>
        <p:blipFill>
          <a:blip r:embed="rId2"/>
          <a:stretch>
            <a:fillRect/>
          </a:stretch>
        </p:blipFill>
        <p:spPr>
          <a:xfrm>
            <a:off x="552651" y="1447800"/>
            <a:ext cx="8044918" cy="4648199"/>
          </a:xfrm>
          <a:prstGeom prst="rect">
            <a:avLst/>
          </a:prstGeom>
        </p:spPr>
      </p:pic>
    </p:spTree>
    <p:extLst>
      <p:ext uri="{BB962C8B-B14F-4D97-AF65-F5344CB8AC3E}">
        <p14:creationId xmlns:p14="http://schemas.microsoft.com/office/powerpoint/2010/main" val="3179426888"/>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CF5F28E-222B-8D65-0EF4-FAB9D59DF6A6}"/>
              </a:ext>
            </a:extLst>
          </p:cNvPr>
          <p:cNvSpPr>
            <a:spLocks noGrp="1"/>
          </p:cNvSpPr>
          <p:nvPr>
            <p:ph type="title"/>
          </p:nvPr>
        </p:nvSpPr>
        <p:spPr/>
        <p:txBody>
          <a:bodyPr/>
          <a:lstStyle/>
          <a:p>
            <a:r>
              <a:rPr lang="en-IN" dirty="0"/>
              <a:t>Prometheus Query</a:t>
            </a:r>
          </a:p>
        </p:txBody>
      </p:sp>
      <p:pic>
        <p:nvPicPr>
          <p:cNvPr id="5" name="Picture 4">
            <a:extLst>
              <a:ext uri="{FF2B5EF4-FFF2-40B4-BE49-F238E27FC236}">
                <a16:creationId xmlns:a16="http://schemas.microsoft.com/office/drawing/2014/main" id="{1DA33AD8-DAA9-E676-6998-AD605CD87E18}"/>
              </a:ext>
            </a:extLst>
          </p:cNvPr>
          <p:cNvPicPr>
            <a:picLocks noChangeAspect="1"/>
          </p:cNvPicPr>
          <p:nvPr/>
        </p:nvPicPr>
        <p:blipFill rotWithShape="1">
          <a:blip r:embed="rId2"/>
          <a:srcRect t="4445" b="14074"/>
          <a:stretch/>
        </p:blipFill>
        <p:spPr>
          <a:xfrm>
            <a:off x="380999" y="1600200"/>
            <a:ext cx="8382001" cy="4191000"/>
          </a:xfrm>
          <a:prstGeom prst="rect">
            <a:avLst/>
          </a:prstGeom>
        </p:spPr>
      </p:pic>
    </p:spTree>
    <p:extLst>
      <p:ext uri="{BB962C8B-B14F-4D97-AF65-F5344CB8AC3E}">
        <p14:creationId xmlns:p14="http://schemas.microsoft.com/office/powerpoint/2010/main" val="312318874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2F43B5D-A936-D9A1-1C91-23C5638F0324}"/>
              </a:ext>
            </a:extLst>
          </p:cNvPr>
          <p:cNvSpPr>
            <a:spLocks noGrp="1"/>
          </p:cNvSpPr>
          <p:nvPr>
            <p:ph type="title"/>
          </p:nvPr>
        </p:nvSpPr>
        <p:spPr/>
        <p:txBody>
          <a:bodyPr/>
          <a:lstStyle/>
          <a:p>
            <a:r>
              <a:rPr lang="en-IN" dirty="0"/>
              <a:t>JSON API Grafana</a:t>
            </a:r>
          </a:p>
        </p:txBody>
      </p:sp>
      <p:pic>
        <p:nvPicPr>
          <p:cNvPr id="5" name="Picture 4">
            <a:extLst>
              <a:ext uri="{FF2B5EF4-FFF2-40B4-BE49-F238E27FC236}">
                <a16:creationId xmlns:a16="http://schemas.microsoft.com/office/drawing/2014/main" id="{D0FEF9FB-889B-6072-B6D5-1362B22E6CEA}"/>
              </a:ext>
            </a:extLst>
          </p:cNvPr>
          <p:cNvPicPr>
            <a:picLocks noChangeAspect="1"/>
          </p:cNvPicPr>
          <p:nvPr/>
        </p:nvPicPr>
        <p:blipFill>
          <a:blip r:embed="rId2"/>
          <a:stretch>
            <a:fillRect/>
          </a:stretch>
        </p:blipFill>
        <p:spPr>
          <a:xfrm>
            <a:off x="391252" y="2133600"/>
            <a:ext cx="8361496" cy="2335267"/>
          </a:xfrm>
          <a:prstGeom prst="rect">
            <a:avLst/>
          </a:prstGeom>
        </p:spPr>
      </p:pic>
    </p:spTree>
    <p:extLst>
      <p:ext uri="{BB962C8B-B14F-4D97-AF65-F5344CB8AC3E}">
        <p14:creationId xmlns:p14="http://schemas.microsoft.com/office/powerpoint/2010/main" val="2377483056"/>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2F43B5D-A936-D9A1-1C91-23C5638F0324}"/>
              </a:ext>
            </a:extLst>
          </p:cNvPr>
          <p:cNvSpPr>
            <a:spLocks noGrp="1"/>
          </p:cNvSpPr>
          <p:nvPr>
            <p:ph type="title"/>
          </p:nvPr>
        </p:nvSpPr>
        <p:spPr/>
        <p:txBody>
          <a:bodyPr/>
          <a:lstStyle/>
          <a:p>
            <a:r>
              <a:rPr lang="en-IN" dirty="0"/>
              <a:t>JSON API Grafana</a:t>
            </a:r>
          </a:p>
        </p:txBody>
      </p:sp>
      <p:pic>
        <p:nvPicPr>
          <p:cNvPr id="4" name="Picture 3">
            <a:extLst>
              <a:ext uri="{FF2B5EF4-FFF2-40B4-BE49-F238E27FC236}">
                <a16:creationId xmlns:a16="http://schemas.microsoft.com/office/drawing/2014/main" id="{DBEB41DE-ABB7-92D0-CAF0-76ADAE2973FE}"/>
              </a:ext>
            </a:extLst>
          </p:cNvPr>
          <p:cNvPicPr>
            <a:picLocks noChangeAspect="1"/>
          </p:cNvPicPr>
          <p:nvPr/>
        </p:nvPicPr>
        <p:blipFill>
          <a:blip r:embed="rId2"/>
          <a:stretch>
            <a:fillRect/>
          </a:stretch>
        </p:blipFill>
        <p:spPr>
          <a:xfrm>
            <a:off x="381000" y="1571167"/>
            <a:ext cx="8382000" cy="4949316"/>
          </a:xfrm>
          <a:prstGeom prst="rect">
            <a:avLst/>
          </a:prstGeom>
        </p:spPr>
      </p:pic>
    </p:spTree>
    <p:extLst>
      <p:ext uri="{BB962C8B-B14F-4D97-AF65-F5344CB8AC3E}">
        <p14:creationId xmlns:p14="http://schemas.microsoft.com/office/powerpoint/2010/main" val="1278994182"/>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68A05B8-E707-052C-38CA-244A60DF08B8}"/>
              </a:ext>
            </a:extLst>
          </p:cNvPr>
          <p:cNvSpPr>
            <a:spLocks noGrp="1"/>
          </p:cNvSpPr>
          <p:nvPr>
            <p:ph sz="quarter" idx="12"/>
          </p:nvPr>
        </p:nvSpPr>
        <p:spPr/>
        <p:txBody>
          <a:bodyPr/>
          <a:lstStyle/>
          <a:p>
            <a:r>
              <a:rPr lang="en-US" dirty="0"/>
              <a:t>Prometheus exporters are components or services that translate metrics from various sources into a format that Prometheus can scrape and understand.</a:t>
            </a:r>
          </a:p>
          <a:p>
            <a:r>
              <a:rPr lang="en-US" dirty="0"/>
              <a:t>Since Prometheus natively supports scraping metrics from its instrumentation clients, exporters are used to collect metrics from systems that do not natively support Prometheus, such as databases, hardware devices, or external applications.</a:t>
            </a:r>
            <a:endParaRPr lang="en-IN" dirty="0"/>
          </a:p>
        </p:txBody>
      </p:sp>
      <p:sp>
        <p:nvSpPr>
          <p:cNvPr id="3" name="Title 2">
            <a:extLst>
              <a:ext uri="{FF2B5EF4-FFF2-40B4-BE49-F238E27FC236}">
                <a16:creationId xmlns:a16="http://schemas.microsoft.com/office/drawing/2014/main" id="{7008976A-68CA-BDE6-BBAE-9116C2A6967E}"/>
              </a:ext>
            </a:extLst>
          </p:cNvPr>
          <p:cNvSpPr>
            <a:spLocks noGrp="1"/>
          </p:cNvSpPr>
          <p:nvPr>
            <p:ph type="title"/>
          </p:nvPr>
        </p:nvSpPr>
        <p:spPr/>
        <p:txBody>
          <a:bodyPr/>
          <a:lstStyle/>
          <a:p>
            <a:r>
              <a:rPr lang="en-IN" dirty="0"/>
              <a:t>Prometheus Exporters</a:t>
            </a:r>
          </a:p>
        </p:txBody>
      </p:sp>
    </p:spTree>
    <p:extLst>
      <p:ext uri="{BB962C8B-B14F-4D97-AF65-F5344CB8AC3E}">
        <p14:creationId xmlns:p14="http://schemas.microsoft.com/office/powerpoint/2010/main" val="37347371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8B708B5-23FC-CD9B-145C-0480B1680576}"/>
              </a:ext>
            </a:extLst>
          </p:cNvPr>
          <p:cNvSpPr>
            <a:spLocks noGrp="1"/>
          </p:cNvSpPr>
          <p:nvPr>
            <p:ph sz="quarter" idx="12"/>
          </p:nvPr>
        </p:nvSpPr>
        <p:spPr/>
        <p:txBody>
          <a:bodyPr>
            <a:normAutofit/>
          </a:bodyPr>
          <a:lstStyle/>
          <a:p>
            <a:r>
              <a:rPr lang="en-US" b="1" dirty="0"/>
              <a:t>Financial Metrics:</a:t>
            </a:r>
            <a:endParaRPr lang="en-US" dirty="0"/>
          </a:p>
          <a:p>
            <a:pPr lvl="1">
              <a:buFont typeface="Arial" panose="020B0604020202020204" pitchFamily="34" charset="0"/>
              <a:buChar char="•"/>
            </a:pPr>
            <a:r>
              <a:rPr lang="en-US" b="1" dirty="0"/>
              <a:t>Return on Investment (ROI):</a:t>
            </a:r>
            <a:r>
              <a:rPr lang="en-US" dirty="0"/>
              <a:t> Measures profitability relative to the investment cost.</a:t>
            </a:r>
          </a:p>
          <a:p>
            <a:pPr lvl="1">
              <a:buFont typeface="Arial" panose="020B0604020202020204" pitchFamily="34" charset="0"/>
              <a:buChar char="•"/>
            </a:pPr>
            <a:r>
              <a:rPr lang="en-US" b="1" dirty="0"/>
              <a:t>Gross Profit Margin:</a:t>
            </a:r>
            <a:r>
              <a:rPr lang="en-US" dirty="0"/>
              <a:t> A company's total sales revenue minus its cost of goods sold (COGS).</a:t>
            </a:r>
          </a:p>
          <a:p>
            <a:pPr lvl="1">
              <a:buFont typeface="Arial" panose="020B0604020202020204" pitchFamily="34" charset="0"/>
              <a:buChar char="•"/>
            </a:pPr>
            <a:r>
              <a:rPr lang="en-US" b="1" dirty="0"/>
              <a:t>Debt-to-Equity Ratio:</a:t>
            </a:r>
            <a:r>
              <a:rPr lang="en-US" dirty="0"/>
              <a:t> A measure of a company's financial leverage.</a:t>
            </a:r>
          </a:p>
        </p:txBody>
      </p:sp>
      <p:sp>
        <p:nvSpPr>
          <p:cNvPr id="2" name="Title 1">
            <a:extLst>
              <a:ext uri="{FF2B5EF4-FFF2-40B4-BE49-F238E27FC236}">
                <a16:creationId xmlns:a16="http://schemas.microsoft.com/office/drawing/2014/main" id="{CF99FBA3-7567-7C87-B871-ED498FC4E741}"/>
              </a:ext>
            </a:extLst>
          </p:cNvPr>
          <p:cNvSpPr>
            <a:spLocks noGrp="1"/>
          </p:cNvSpPr>
          <p:nvPr>
            <p:ph type="title"/>
          </p:nvPr>
        </p:nvSpPr>
        <p:spPr/>
        <p:txBody>
          <a:bodyPr/>
          <a:lstStyle/>
          <a:p>
            <a:r>
              <a:rPr lang="en-IN" dirty="0"/>
              <a:t>Types of Metrics</a:t>
            </a:r>
          </a:p>
        </p:txBody>
      </p:sp>
    </p:spTree>
    <p:extLst>
      <p:ext uri="{BB962C8B-B14F-4D97-AF65-F5344CB8AC3E}">
        <p14:creationId xmlns:p14="http://schemas.microsoft.com/office/powerpoint/2010/main" val="2071892288"/>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C3B7B0A-1F20-6D6C-6947-94DFF604BA63}"/>
              </a:ext>
            </a:extLst>
          </p:cNvPr>
          <p:cNvSpPr>
            <a:spLocks noGrp="1"/>
          </p:cNvSpPr>
          <p:nvPr>
            <p:ph sz="quarter" idx="12"/>
          </p:nvPr>
        </p:nvSpPr>
        <p:spPr/>
        <p:txBody>
          <a:bodyPr/>
          <a:lstStyle/>
          <a:p>
            <a:r>
              <a:rPr lang="en-US" dirty="0"/>
              <a:t>Applications are instrumented using client libraries.</a:t>
            </a:r>
          </a:p>
          <a:p>
            <a:r>
              <a:rPr lang="en-US" dirty="0"/>
              <a:t>It enables an HTTP endpoint where internal metrics are exposed and collected by Prometheus servers.</a:t>
            </a:r>
          </a:p>
          <a:p>
            <a:r>
              <a:rPr lang="en-US" dirty="0"/>
              <a:t>Other monitoring tools relies on agents or embedded instrumentation (e.g. APM client libraries) to collect data and "push" metrics to the monitoring backend.</a:t>
            </a:r>
          </a:p>
          <a:p>
            <a:endParaRPr lang="en-US" dirty="0"/>
          </a:p>
        </p:txBody>
      </p:sp>
      <p:sp>
        <p:nvSpPr>
          <p:cNvPr id="3" name="Title 2">
            <a:extLst>
              <a:ext uri="{FF2B5EF4-FFF2-40B4-BE49-F238E27FC236}">
                <a16:creationId xmlns:a16="http://schemas.microsoft.com/office/drawing/2014/main" id="{5A24FE19-05CF-42C0-CFEB-A5FCF3E763C0}"/>
              </a:ext>
            </a:extLst>
          </p:cNvPr>
          <p:cNvSpPr>
            <a:spLocks noGrp="1"/>
          </p:cNvSpPr>
          <p:nvPr>
            <p:ph type="title"/>
          </p:nvPr>
        </p:nvSpPr>
        <p:spPr/>
        <p:txBody>
          <a:bodyPr/>
          <a:lstStyle/>
          <a:p>
            <a:r>
              <a:rPr lang="en-IN" dirty="0"/>
              <a:t>Prometheus Exporters</a:t>
            </a:r>
          </a:p>
        </p:txBody>
      </p:sp>
    </p:spTree>
    <p:extLst>
      <p:ext uri="{BB962C8B-B14F-4D97-AF65-F5344CB8AC3E}">
        <p14:creationId xmlns:p14="http://schemas.microsoft.com/office/powerpoint/2010/main" val="2581314296"/>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C3B7B0A-1F20-6D6C-6947-94DFF604BA63}"/>
              </a:ext>
            </a:extLst>
          </p:cNvPr>
          <p:cNvSpPr>
            <a:spLocks noGrp="1"/>
          </p:cNvSpPr>
          <p:nvPr>
            <p:ph sz="quarter" idx="12"/>
          </p:nvPr>
        </p:nvSpPr>
        <p:spPr/>
        <p:txBody>
          <a:bodyPr/>
          <a:lstStyle/>
          <a:p>
            <a:r>
              <a:rPr lang="en-US" dirty="0"/>
              <a:t>Node Exporter:</a:t>
            </a:r>
          </a:p>
          <a:p>
            <a:pPr lvl="1"/>
            <a:r>
              <a:rPr lang="en-US" dirty="0"/>
              <a:t>Collects hardware and OS-level metrics like CPU usage, memory, disk I/O, and network stats from Linux or Unix-based systems.</a:t>
            </a:r>
          </a:p>
          <a:p>
            <a:pPr lvl="1"/>
            <a:r>
              <a:rPr lang="en-US" dirty="0"/>
              <a:t>Commonly used to monitor servers.</a:t>
            </a:r>
          </a:p>
          <a:p>
            <a:r>
              <a:rPr lang="en-US" dirty="0"/>
              <a:t>Blackbox Exporter:</a:t>
            </a:r>
          </a:p>
          <a:p>
            <a:pPr lvl="1"/>
            <a:r>
              <a:rPr lang="en-US" dirty="0"/>
              <a:t>Allows probing of endpoints over various network protocols like HTTP, HTTPS, DNS, TCP, and </a:t>
            </a:r>
            <a:r>
              <a:rPr lang="en-US" dirty="0" err="1"/>
              <a:t>ICMP.Great</a:t>
            </a:r>
            <a:r>
              <a:rPr lang="en-US" dirty="0"/>
              <a:t> for uptime monitoring and checking service availability.</a:t>
            </a:r>
          </a:p>
        </p:txBody>
      </p:sp>
      <p:sp>
        <p:nvSpPr>
          <p:cNvPr id="3" name="Title 2">
            <a:extLst>
              <a:ext uri="{FF2B5EF4-FFF2-40B4-BE49-F238E27FC236}">
                <a16:creationId xmlns:a16="http://schemas.microsoft.com/office/drawing/2014/main" id="{5A24FE19-05CF-42C0-CFEB-A5FCF3E763C0}"/>
              </a:ext>
            </a:extLst>
          </p:cNvPr>
          <p:cNvSpPr>
            <a:spLocks noGrp="1"/>
          </p:cNvSpPr>
          <p:nvPr>
            <p:ph type="title"/>
          </p:nvPr>
        </p:nvSpPr>
        <p:spPr/>
        <p:txBody>
          <a:bodyPr/>
          <a:lstStyle/>
          <a:p>
            <a:r>
              <a:rPr lang="en-IN" dirty="0"/>
              <a:t>Types of Prometheus Exporters</a:t>
            </a:r>
          </a:p>
        </p:txBody>
      </p:sp>
    </p:spTree>
    <p:extLst>
      <p:ext uri="{BB962C8B-B14F-4D97-AF65-F5344CB8AC3E}">
        <p14:creationId xmlns:p14="http://schemas.microsoft.com/office/powerpoint/2010/main" val="1515510636"/>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C3B7B0A-1F20-6D6C-6947-94DFF604BA63}"/>
              </a:ext>
            </a:extLst>
          </p:cNvPr>
          <p:cNvSpPr>
            <a:spLocks noGrp="1"/>
          </p:cNvSpPr>
          <p:nvPr>
            <p:ph sz="quarter" idx="12"/>
          </p:nvPr>
        </p:nvSpPr>
        <p:spPr/>
        <p:txBody>
          <a:bodyPr>
            <a:normAutofit lnSpcReduction="10000"/>
          </a:bodyPr>
          <a:lstStyle/>
          <a:p>
            <a:r>
              <a:rPr lang="en-US" dirty="0"/>
              <a:t>Database Exporters:</a:t>
            </a:r>
          </a:p>
          <a:p>
            <a:pPr lvl="1"/>
            <a:r>
              <a:rPr lang="en-US" dirty="0"/>
              <a:t>MySQL Exporter: </a:t>
            </a:r>
          </a:p>
          <a:p>
            <a:pPr lvl="2"/>
            <a:r>
              <a:rPr lang="en-US" dirty="0"/>
              <a:t>Exposes MySQL server metrics, such as query statistics, table locks, and replication status.</a:t>
            </a:r>
          </a:p>
          <a:p>
            <a:pPr lvl="1"/>
            <a:r>
              <a:rPr lang="en-US" dirty="0"/>
              <a:t>PostgreSQL Exporter: </a:t>
            </a:r>
          </a:p>
          <a:p>
            <a:pPr lvl="2"/>
            <a:r>
              <a:rPr lang="en-US" dirty="0"/>
              <a:t>Similar for PostgreSQL databases, providing connection, query, and performance metrics.</a:t>
            </a:r>
          </a:p>
          <a:p>
            <a:pPr lvl="1"/>
            <a:r>
              <a:rPr lang="en-US" dirty="0"/>
              <a:t>MongoDB Exporter, Redis Exporter, Elasticsearch Exporter, etc., work similarly for other databases.</a:t>
            </a:r>
          </a:p>
          <a:p>
            <a:r>
              <a:rPr lang="en-US" dirty="0"/>
              <a:t>JMX Exporter:</a:t>
            </a:r>
          </a:p>
          <a:p>
            <a:pPr lvl="2"/>
            <a:r>
              <a:rPr lang="en-US" dirty="0"/>
              <a:t>Collects metrics from Java applications running with Java Management Extensions (JMX), typically for applications like Apache Kafka, Tomcat, and Cassandra.</a:t>
            </a:r>
          </a:p>
        </p:txBody>
      </p:sp>
      <p:sp>
        <p:nvSpPr>
          <p:cNvPr id="3" name="Title 2">
            <a:extLst>
              <a:ext uri="{FF2B5EF4-FFF2-40B4-BE49-F238E27FC236}">
                <a16:creationId xmlns:a16="http://schemas.microsoft.com/office/drawing/2014/main" id="{5A24FE19-05CF-42C0-CFEB-A5FCF3E763C0}"/>
              </a:ext>
            </a:extLst>
          </p:cNvPr>
          <p:cNvSpPr>
            <a:spLocks noGrp="1"/>
          </p:cNvSpPr>
          <p:nvPr>
            <p:ph type="title"/>
          </p:nvPr>
        </p:nvSpPr>
        <p:spPr/>
        <p:txBody>
          <a:bodyPr/>
          <a:lstStyle/>
          <a:p>
            <a:r>
              <a:rPr lang="en-IN" dirty="0"/>
              <a:t>Types of Prometheus Exporters</a:t>
            </a:r>
          </a:p>
        </p:txBody>
      </p:sp>
    </p:spTree>
    <p:extLst>
      <p:ext uri="{BB962C8B-B14F-4D97-AF65-F5344CB8AC3E}">
        <p14:creationId xmlns:p14="http://schemas.microsoft.com/office/powerpoint/2010/main" val="700168346"/>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C3B7B0A-1F20-6D6C-6947-94DFF604BA63}"/>
              </a:ext>
            </a:extLst>
          </p:cNvPr>
          <p:cNvSpPr>
            <a:spLocks noGrp="1"/>
          </p:cNvSpPr>
          <p:nvPr>
            <p:ph sz="quarter" idx="12"/>
          </p:nvPr>
        </p:nvSpPr>
        <p:spPr>
          <a:xfrm>
            <a:off x="457201" y="1381124"/>
            <a:ext cx="8228012" cy="5095875"/>
          </a:xfrm>
        </p:spPr>
        <p:txBody>
          <a:bodyPr>
            <a:normAutofit fontScale="92500" lnSpcReduction="20000"/>
          </a:bodyPr>
          <a:lstStyle/>
          <a:p>
            <a:r>
              <a:rPr lang="en-US" dirty="0" err="1"/>
              <a:t>HAProxy</a:t>
            </a:r>
            <a:r>
              <a:rPr lang="en-US" dirty="0"/>
              <a:t> Exporter:</a:t>
            </a:r>
          </a:p>
          <a:p>
            <a:pPr lvl="1"/>
            <a:r>
              <a:rPr lang="en-US" dirty="0"/>
              <a:t>Used to gather metrics from </a:t>
            </a:r>
            <a:r>
              <a:rPr lang="en-US" dirty="0" err="1"/>
              <a:t>HAProxy</a:t>
            </a:r>
            <a:r>
              <a:rPr lang="en-US" dirty="0"/>
              <a:t> instances, like requests, sessions, and backend stats.</a:t>
            </a:r>
          </a:p>
          <a:p>
            <a:r>
              <a:rPr lang="en-US" dirty="0"/>
              <a:t>Nginx Exporter:</a:t>
            </a:r>
          </a:p>
          <a:p>
            <a:pPr lvl="1"/>
            <a:r>
              <a:rPr lang="en-US" dirty="0"/>
              <a:t>Exposes metrics from the Nginx web server, such as request rates, response times, and error counts.</a:t>
            </a:r>
          </a:p>
          <a:p>
            <a:r>
              <a:rPr lang="en-US" dirty="0" err="1"/>
              <a:t>cAdvisor</a:t>
            </a:r>
            <a:r>
              <a:rPr lang="en-US" dirty="0"/>
              <a:t> Exporter:</a:t>
            </a:r>
          </a:p>
          <a:p>
            <a:pPr lvl="1"/>
            <a:r>
              <a:rPr lang="en-US" dirty="0"/>
              <a:t>Collects metrics from running containers and exposes resource usage statistics like CPU, memory, and network utilization.</a:t>
            </a:r>
          </a:p>
          <a:p>
            <a:r>
              <a:rPr lang="en-US" dirty="0"/>
              <a:t>SNMP Exporter:</a:t>
            </a:r>
          </a:p>
          <a:p>
            <a:pPr lvl="1"/>
            <a:r>
              <a:rPr lang="en-US" dirty="0"/>
              <a:t>Collects metrics from devices via the Simple Network Management Protocol (SNMP), often used for monitoring network devices like switches, routers, and printers.</a:t>
            </a:r>
          </a:p>
        </p:txBody>
      </p:sp>
      <p:sp>
        <p:nvSpPr>
          <p:cNvPr id="3" name="Title 2">
            <a:extLst>
              <a:ext uri="{FF2B5EF4-FFF2-40B4-BE49-F238E27FC236}">
                <a16:creationId xmlns:a16="http://schemas.microsoft.com/office/drawing/2014/main" id="{5A24FE19-05CF-42C0-CFEB-A5FCF3E763C0}"/>
              </a:ext>
            </a:extLst>
          </p:cNvPr>
          <p:cNvSpPr>
            <a:spLocks noGrp="1"/>
          </p:cNvSpPr>
          <p:nvPr>
            <p:ph type="title"/>
          </p:nvPr>
        </p:nvSpPr>
        <p:spPr/>
        <p:txBody>
          <a:bodyPr/>
          <a:lstStyle/>
          <a:p>
            <a:r>
              <a:rPr lang="en-IN" dirty="0"/>
              <a:t>Types of Prometheus Exporters</a:t>
            </a:r>
          </a:p>
        </p:txBody>
      </p:sp>
    </p:spTree>
    <p:extLst>
      <p:ext uri="{BB962C8B-B14F-4D97-AF65-F5344CB8AC3E}">
        <p14:creationId xmlns:p14="http://schemas.microsoft.com/office/powerpoint/2010/main" val="701709145"/>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9E9321B-F899-50BF-7E8E-A1532BF831E8}"/>
              </a:ext>
            </a:extLst>
          </p:cNvPr>
          <p:cNvSpPr>
            <a:spLocks noGrp="1"/>
          </p:cNvSpPr>
          <p:nvPr>
            <p:ph sz="quarter" idx="12"/>
          </p:nvPr>
        </p:nvSpPr>
        <p:spPr>
          <a:xfrm>
            <a:off x="457201" y="1381124"/>
            <a:ext cx="8228012" cy="4943475"/>
          </a:xfrm>
        </p:spPr>
        <p:txBody>
          <a:bodyPr>
            <a:normAutofit/>
          </a:bodyPr>
          <a:lstStyle/>
          <a:p>
            <a:r>
              <a:rPr lang="en-US" dirty="0"/>
              <a:t>Data Collection: </a:t>
            </a:r>
          </a:p>
          <a:p>
            <a:pPr lvl="1"/>
            <a:r>
              <a:rPr lang="en-US" dirty="0"/>
              <a:t>Exporters collect metrics from an underlying source (like a database or hardware).</a:t>
            </a:r>
          </a:p>
          <a:p>
            <a:r>
              <a:rPr lang="en-US" dirty="0"/>
              <a:t>Metrics Exposure: </a:t>
            </a:r>
          </a:p>
          <a:p>
            <a:pPr lvl="1"/>
            <a:r>
              <a:rPr lang="en-US" dirty="0"/>
              <a:t>Exporters transform the collected data into the Prometheus metrics format and expose it at an HTTP endpoint.</a:t>
            </a:r>
          </a:p>
          <a:p>
            <a:r>
              <a:rPr lang="en-US" dirty="0"/>
              <a:t>Prometheus Scraping: </a:t>
            </a:r>
          </a:p>
          <a:p>
            <a:pPr lvl="1"/>
            <a:r>
              <a:rPr lang="en-US" dirty="0"/>
              <a:t>Prometheus scrapes these endpoints at defined intervals and stores the metrics for querying and alerting.</a:t>
            </a:r>
            <a:endParaRPr lang="en-IN" dirty="0"/>
          </a:p>
        </p:txBody>
      </p:sp>
      <p:sp>
        <p:nvSpPr>
          <p:cNvPr id="3" name="Title 2">
            <a:extLst>
              <a:ext uri="{FF2B5EF4-FFF2-40B4-BE49-F238E27FC236}">
                <a16:creationId xmlns:a16="http://schemas.microsoft.com/office/drawing/2014/main" id="{75BAF510-CBB3-C466-EE76-175C1DB2063D}"/>
              </a:ext>
            </a:extLst>
          </p:cNvPr>
          <p:cNvSpPr>
            <a:spLocks noGrp="1"/>
          </p:cNvSpPr>
          <p:nvPr>
            <p:ph type="title"/>
          </p:nvPr>
        </p:nvSpPr>
        <p:spPr/>
        <p:txBody>
          <a:bodyPr/>
          <a:lstStyle/>
          <a:p>
            <a:r>
              <a:rPr lang="en-IN" dirty="0"/>
              <a:t>How Prometheus Exporters Work</a:t>
            </a:r>
          </a:p>
        </p:txBody>
      </p:sp>
    </p:spTree>
    <p:extLst>
      <p:ext uri="{BB962C8B-B14F-4D97-AF65-F5344CB8AC3E}">
        <p14:creationId xmlns:p14="http://schemas.microsoft.com/office/powerpoint/2010/main" val="1301501018"/>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C3B7B0A-1F20-6D6C-6947-94DFF604BA63}"/>
              </a:ext>
            </a:extLst>
          </p:cNvPr>
          <p:cNvSpPr>
            <a:spLocks noGrp="1"/>
          </p:cNvSpPr>
          <p:nvPr>
            <p:ph sz="quarter" idx="12"/>
          </p:nvPr>
        </p:nvSpPr>
        <p:spPr/>
        <p:txBody>
          <a:bodyPr/>
          <a:lstStyle/>
          <a:p>
            <a:r>
              <a:rPr lang="en-US" dirty="0"/>
              <a:t> It is one of the most popular exporters in the Prometheus ecosystem. </a:t>
            </a:r>
          </a:p>
          <a:p>
            <a:r>
              <a:rPr lang="en-US" dirty="0"/>
              <a:t>It is used to expose hardware and operating system metrics, particularly from Linux/Unix systems. </a:t>
            </a:r>
          </a:p>
          <a:p>
            <a:r>
              <a:rPr lang="en-US" dirty="0"/>
              <a:t>These metrics are essential for monitoring the health and performance of a machine or virtual server.</a:t>
            </a:r>
          </a:p>
        </p:txBody>
      </p:sp>
      <p:sp>
        <p:nvSpPr>
          <p:cNvPr id="3" name="Title 2">
            <a:extLst>
              <a:ext uri="{FF2B5EF4-FFF2-40B4-BE49-F238E27FC236}">
                <a16:creationId xmlns:a16="http://schemas.microsoft.com/office/drawing/2014/main" id="{5A24FE19-05CF-42C0-CFEB-A5FCF3E763C0}"/>
              </a:ext>
            </a:extLst>
          </p:cNvPr>
          <p:cNvSpPr>
            <a:spLocks noGrp="1"/>
          </p:cNvSpPr>
          <p:nvPr>
            <p:ph type="title"/>
          </p:nvPr>
        </p:nvSpPr>
        <p:spPr/>
        <p:txBody>
          <a:bodyPr/>
          <a:lstStyle/>
          <a:p>
            <a:r>
              <a:rPr lang="en-US" dirty="0"/>
              <a:t>Example: The Prometheus Node Exporter</a:t>
            </a:r>
            <a:endParaRPr lang="en-IN" dirty="0"/>
          </a:p>
        </p:txBody>
      </p:sp>
    </p:spTree>
    <p:extLst>
      <p:ext uri="{BB962C8B-B14F-4D97-AF65-F5344CB8AC3E}">
        <p14:creationId xmlns:p14="http://schemas.microsoft.com/office/powerpoint/2010/main" val="339419408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C3B7B0A-1F20-6D6C-6947-94DFF604BA63}"/>
              </a:ext>
            </a:extLst>
          </p:cNvPr>
          <p:cNvSpPr>
            <a:spLocks noGrp="1"/>
          </p:cNvSpPr>
          <p:nvPr>
            <p:ph sz="quarter" idx="12"/>
          </p:nvPr>
        </p:nvSpPr>
        <p:spPr/>
        <p:txBody>
          <a:bodyPr/>
          <a:lstStyle/>
          <a:p>
            <a:r>
              <a:rPr lang="en-US" b="1" dirty="0"/>
              <a:t>Features of Node Exporter:</a:t>
            </a:r>
          </a:p>
          <a:p>
            <a:pPr>
              <a:buFont typeface="Arial" panose="020B0604020202020204" pitchFamily="34" charset="0"/>
              <a:buChar char="•"/>
            </a:pPr>
            <a:r>
              <a:rPr lang="en-US" b="1" dirty="0"/>
              <a:t>Wide Range of Metrics</a:t>
            </a:r>
            <a:r>
              <a:rPr lang="en-US" dirty="0"/>
              <a:t>: Collects various hardware and OS-related metrics, such as CPU usage, memory usage, disk I/O, network stats, filesystem information, and more.</a:t>
            </a:r>
          </a:p>
          <a:p>
            <a:pPr>
              <a:buFont typeface="Arial" panose="020B0604020202020204" pitchFamily="34" charset="0"/>
              <a:buChar char="•"/>
            </a:pPr>
            <a:r>
              <a:rPr lang="en-US" b="1" dirty="0"/>
              <a:t>Modular Design</a:t>
            </a:r>
            <a:r>
              <a:rPr lang="en-US" dirty="0"/>
              <a:t>: Supports many collectors, allowing for enabling or disabling specific metric groups based on your monitoring needs.</a:t>
            </a:r>
          </a:p>
          <a:p>
            <a:pPr>
              <a:buFont typeface="Arial" panose="020B0604020202020204" pitchFamily="34" charset="0"/>
              <a:buChar char="•"/>
            </a:pPr>
            <a:r>
              <a:rPr lang="en-US" b="1" dirty="0"/>
              <a:t>Minimal Resource Usage</a:t>
            </a:r>
            <a:r>
              <a:rPr lang="en-US" dirty="0"/>
              <a:t>: The exporter is designed to be lightweight, so it has minimal performance impact on the host system.</a:t>
            </a:r>
          </a:p>
          <a:p>
            <a:endParaRPr lang="en-US" dirty="0"/>
          </a:p>
        </p:txBody>
      </p:sp>
      <p:sp>
        <p:nvSpPr>
          <p:cNvPr id="3" name="Title 2">
            <a:extLst>
              <a:ext uri="{FF2B5EF4-FFF2-40B4-BE49-F238E27FC236}">
                <a16:creationId xmlns:a16="http://schemas.microsoft.com/office/drawing/2014/main" id="{5A24FE19-05CF-42C0-CFEB-A5FCF3E763C0}"/>
              </a:ext>
            </a:extLst>
          </p:cNvPr>
          <p:cNvSpPr>
            <a:spLocks noGrp="1"/>
          </p:cNvSpPr>
          <p:nvPr>
            <p:ph type="title"/>
          </p:nvPr>
        </p:nvSpPr>
        <p:spPr/>
        <p:txBody>
          <a:bodyPr/>
          <a:lstStyle/>
          <a:p>
            <a:r>
              <a:rPr lang="en-US" dirty="0"/>
              <a:t>Example: The Prometheus Node Exporter</a:t>
            </a:r>
            <a:endParaRPr lang="en-IN" dirty="0"/>
          </a:p>
        </p:txBody>
      </p:sp>
    </p:spTree>
    <p:extLst>
      <p:ext uri="{BB962C8B-B14F-4D97-AF65-F5344CB8AC3E}">
        <p14:creationId xmlns:p14="http://schemas.microsoft.com/office/powerpoint/2010/main" val="2339749344"/>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C3B7B0A-1F20-6D6C-6947-94DFF604BA63}"/>
              </a:ext>
            </a:extLst>
          </p:cNvPr>
          <p:cNvSpPr>
            <a:spLocks noGrp="1"/>
          </p:cNvSpPr>
          <p:nvPr>
            <p:ph sz="quarter" idx="12"/>
          </p:nvPr>
        </p:nvSpPr>
        <p:spPr/>
        <p:txBody>
          <a:bodyPr/>
          <a:lstStyle/>
          <a:p>
            <a:r>
              <a:rPr lang="en-US" b="1" dirty="0"/>
              <a:t>Common Metrics </a:t>
            </a:r>
          </a:p>
          <a:p>
            <a:pPr lvl="1"/>
            <a:r>
              <a:rPr lang="en-US" dirty="0"/>
              <a:t>Exposed by Node Exporter:</a:t>
            </a:r>
          </a:p>
          <a:p>
            <a:pPr lvl="2"/>
            <a:r>
              <a:rPr lang="en-US" dirty="0" err="1"/>
              <a:t>CPU:node_cpu_seconds_total</a:t>
            </a:r>
            <a:r>
              <a:rPr lang="en-US" dirty="0"/>
              <a:t>: </a:t>
            </a:r>
          </a:p>
          <a:p>
            <a:pPr lvl="3"/>
            <a:r>
              <a:rPr lang="en-US" dirty="0"/>
              <a:t>Total CPU time spent in each mode (user, system, idle, etc.).</a:t>
            </a:r>
          </a:p>
          <a:p>
            <a:pPr lvl="1"/>
            <a:r>
              <a:rPr lang="en-US" dirty="0"/>
              <a:t>Memory:</a:t>
            </a:r>
          </a:p>
          <a:p>
            <a:pPr lvl="2"/>
            <a:r>
              <a:rPr lang="en-US" dirty="0" err="1"/>
              <a:t>node_memory_MemAvailable_bytes</a:t>
            </a:r>
            <a:r>
              <a:rPr lang="en-US" dirty="0"/>
              <a:t>: Available memory.</a:t>
            </a:r>
          </a:p>
          <a:p>
            <a:pPr lvl="2"/>
            <a:r>
              <a:rPr lang="en-US" dirty="0" err="1"/>
              <a:t>node_memory_MemFree_bytes</a:t>
            </a:r>
            <a:r>
              <a:rPr lang="en-US" dirty="0"/>
              <a:t>: Free memory.</a:t>
            </a:r>
          </a:p>
          <a:p>
            <a:pPr lvl="2"/>
            <a:r>
              <a:rPr lang="en-US" dirty="0" err="1"/>
              <a:t>node_memory_SwapFree_bytes</a:t>
            </a:r>
            <a:r>
              <a:rPr lang="en-US" dirty="0"/>
              <a:t>: Free swap memory.</a:t>
            </a:r>
          </a:p>
        </p:txBody>
      </p:sp>
      <p:sp>
        <p:nvSpPr>
          <p:cNvPr id="3" name="Title 2">
            <a:extLst>
              <a:ext uri="{FF2B5EF4-FFF2-40B4-BE49-F238E27FC236}">
                <a16:creationId xmlns:a16="http://schemas.microsoft.com/office/drawing/2014/main" id="{5A24FE19-05CF-42C0-CFEB-A5FCF3E763C0}"/>
              </a:ext>
            </a:extLst>
          </p:cNvPr>
          <p:cNvSpPr>
            <a:spLocks noGrp="1"/>
          </p:cNvSpPr>
          <p:nvPr>
            <p:ph type="title"/>
          </p:nvPr>
        </p:nvSpPr>
        <p:spPr/>
        <p:txBody>
          <a:bodyPr/>
          <a:lstStyle/>
          <a:p>
            <a:r>
              <a:rPr lang="en-US" dirty="0"/>
              <a:t>Example: The Prometheus Node Exporter</a:t>
            </a:r>
            <a:endParaRPr lang="en-IN" dirty="0"/>
          </a:p>
        </p:txBody>
      </p:sp>
    </p:spTree>
    <p:extLst>
      <p:ext uri="{BB962C8B-B14F-4D97-AF65-F5344CB8AC3E}">
        <p14:creationId xmlns:p14="http://schemas.microsoft.com/office/powerpoint/2010/main" val="90447780"/>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C3B7B0A-1F20-6D6C-6947-94DFF604BA63}"/>
              </a:ext>
            </a:extLst>
          </p:cNvPr>
          <p:cNvSpPr>
            <a:spLocks noGrp="1"/>
          </p:cNvSpPr>
          <p:nvPr>
            <p:ph sz="quarter" idx="12"/>
          </p:nvPr>
        </p:nvSpPr>
        <p:spPr>
          <a:xfrm>
            <a:off x="457201" y="1381124"/>
            <a:ext cx="8228012" cy="5095875"/>
          </a:xfrm>
        </p:spPr>
        <p:txBody>
          <a:bodyPr vert="horz" lIns="0" tIns="0" rIns="0" bIns="0" rtlCol="0">
            <a:normAutofit/>
          </a:bodyPr>
          <a:lstStyle/>
          <a:p>
            <a:r>
              <a:rPr lang="en-US" altLang="en-US" b="1" dirty="0"/>
              <a:t>Disk I/O:</a:t>
            </a:r>
          </a:p>
          <a:p>
            <a:pPr lvl="1"/>
            <a:r>
              <a:rPr lang="en-US" altLang="en-US" b="1" dirty="0" err="1"/>
              <a:t>node_disk_io_time_seconds_total</a:t>
            </a:r>
            <a:r>
              <a:rPr lang="en-US" altLang="en-US" b="1" dirty="0"/>
              <a:t>: Time spent doing I/O operations.</a:t>
            </a:r>
          </a:p>
          <a:p>
            <a:pPr lvl="1"/>
            <a:r>
              <a:rPr lang="en-US" altLang="en-US" b="1" dirty="0" err="1"/>
              <a:t>node_disk_read_bytes_total</a:t>
            </a:r>
            <a:r>
              <a:rPr lang="en-US" altLang="en-US" b="1" dirty="0"/>
              <a:t>: Bytes read from disk.</a:t>
            </a:r>
          </a:p>
          <a:p>
            <a:pPr lvl="1"/>
            <a:r>
              <a:rPr lang="en-US" altLang="en-US" b="1" dirty="0" err="1"/>
              <a:t>node_disk_written_bytes_total</a:t>
            </a:r>
            <a:r>
              <a:rPr lang="en-US" altLang="en-US" b="1" dirty="0"/>
              <a:t>: Bytes written to disk.</a:t>
            </a:r>
          </a:p>
          <a:p>
            <a:r>
              <a:rPr lang="en-US" altLang="en-US" b="1" dirty="0"/>
              <a:t>Filesystem:</a:t>
            </a:r>
          </a:p>
          <a:p>
            <a:pPr lvl="1"/>
            <a:r>
              <a:rPr lang="en-US" altLang="en-US" b="1" dirty="0" err="1"/>
              <a:t>node_filesystem_size_bytes</a:t>
            </a:r>
            <a:r>
              <a:rPr lang="en-US" altLang="en-US" b="1" dirty="0"/>
              <a:t>: Total size of a filesystem.</a:t>
            </a:r>
          </a:p>
          <a:p>
            <a:pPr lvl="1"/>
            <a:r>
              <a:rPr lang="en-US" altLang="en-US" b="1" dirty="0" err="1"/>
              <a:t>node_filesystem_free_bytes</a:t>
            </a:r>
            <a:r>
              <a:rPr lang="en-US" altLang="en-US" b="1" dirty="0"/>
              <a:t>: Free space available.</a:t>
            </a:r>
          </a:p>
          <a:p>
            <a:pPr lvl="1"/>
            <a:r>
              <a:rPr lang="en-US" altLang="en-US" b="1" dirty="0" err="1"/>
              <a:t>node_filesystem_files</a:t>
            </a:r>
            <a:r>
              <a:rPr lang="en-US" altLang="en-US" b="1" dirty="0"/>
              <a:t>: Total number of </a:t>
            </a:r>
            <a:r>
              <a:rPr lang="en-US" altLang="en-US" b="1" dirty="0" err="1"/>
              <a:t>inodes</a:t>
            </a:r>
            <a:r>
              <a:rPr lang="en-US" altLang="en-US" b="1" dirty="0"/>
              <a:t>.</a:t>
            </a:r>
          </a:p>
          <a:p>
            <a:endParaRPr lang="en-US" b="1" dirty="0"/>
          </a:p>
        </p:txBody>
      </p:sp>
      <p:sp>
        <p:nvSpPr>
          <p:cNvPr id="3" name="Title 2">
            <a:extLst>
              <a:ext uri="{FF2B5EF4-FFF2-40B4-BE49-F238E27FC236}">
                <a16:creationId xmlns:a16="http://schemas.microsoft.com/office/drawing/2014/main" id="{5A24FE19-05CF-42C0-CFEB-A5FCF3E763C0}"/>
              </a:ext>
            </a:extLst>
          </p:cNvPr>
          <p:cNvSpPr>
            <a:spLocks noGrp="1"/>
          </p:cNvSpPr>
          <p:nvPr>
            <p:ph type="title"/>
          </p:nvPr>
        </p:nvSpPr>
        <p:spPr/>
        <p:txBody>
          <a:bodyPr/>
          <a:lstStyle/>
          <a:p>
            <a:r>
              <a:rPr lang="en-US" dirty="0"/>
              <a:t>Example: The Prometheus Node Exporter</a:t>
            </a:r>
            <a:endParaRPr lang="en-IN" dirty="0"/>
          </a:p>
        </p:txBody>
      </p:sp>
    </p:spTree>
    <p:extLst>
      <p:ext uri="{BB962C8B-B14F-4D97-AF65-F5344CB8AC3E}">
        <p14:creationId xmlns:p14="http://schemas.microsoft.com/office/powerpoint/2010/main" val="1102960033"/>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8033A3D-E3F7-6667-6FB1-B642B0362C3E}"/>
              </a:ext>
            </a:extLst>
          </p:cNvPr>
          <p:cNvSpPr>
            <a:spLocks noGrp="1"/>
          </p:cNvSpPr>
          <p:nvPr>
            <p:ph sz="quarter" idx="12"/>
          </p:nvPr>
        </p:nvSpPr>
        <p:spPr/>
        <p:txBody>
          <a:bodyPr vert="horz" lIns="0" tIns="0" rIns="0" bIns="0" rtlCol="0">
            <a:normAutofit/>
          </a:bodyPr>
          <a:lstStyle/>
          <a:p>
            <a:r>
              <a:rPr lang="en-US" altLang="en-US" b="1" dirty="0"/>
              <a:t>Network:</a:t>
            </a:r>
          </a:p>
          <a:p>
            <a:pPr lvl="1"/>
            <a:r>
              <a:rPr lang="en-US" altLang="en-US" b="1" dirty="0" err="1"/>
              <a:t>node_network_receive_bytes_total</a:t>
            </a:r>
            <a:r>
              <a:rPr lang="en-US" altLang="en-US" b="1" dirty="0"/>
              <a:t>: Total bytes received on a network interface.</a:t>
            </a:r>
          </a:p>
          <a:p>
            <a:pPr lvl="1"/>
            <a:r>
              <a:rPr lang="en-US" altLang="en-US" b="1" dirty="0" err="1"/>
              <a:t>node_network_transmit_bytes_total</a:t>
            </a:r>
            <a:r>
              <a:rPr lang="en-US" altLang="en-US" b="1" dirty="0"/>
              <a:t>: Total bytes transmitted on a network interface.</a:t>
            </a:r>
          </a:p>
          <a:p>
            <a:r>
              <a:rPr lang="en-US" altLang="en-US" b="1" dirty="0"/>
              <a:t>System Load:</a:t>
            </a:r>
          </a:p>
          <a:p>
            <a:pPr lvl="1"/>
            <a:r>
              <a:rPr lang="en-US" altLang="en-US" b="1" dirty="0"/>
              <a:t>node_load1: Load average over the last 1 minute.</a:t>
            </a:r>
          </a:p>
          <a:p>
            <a:pPr lvl="1"/>
            <a:r>
              <a:rPr lang="en-US" altLang="en-US" b="1" dirty="0"/>
              <a:t>node_load5: Load average over the last 5 minutes.</a:t>
            </a:r>
          </a:p>
          <a:p>
            <a:endParaRPr lang="en-IN" b="1" dirty="0"/>
          </a:p>
        </p:txBody>
      </p:sp>
      <p:sp>
        <p:nvSpPr>
          <p:cNvPr id="3" name="Title 2">
            <a:extLst>
              <a:ext uri="{FF2B5EF4-FFF2-40B4-BE49-F238E27FC236}">
                <a16:creationId xmlns:a16="http://schemas.microsoft.com/office/drawing/2014/main" id="{C1E50BFC-AAFA-1E2A-310D-D9044B0E41AC}"/>
              </a:ext>
            </a:extLst>
          </p:cNvPr>
          <p:cNvSpPr>
            <a:spLocks noGrp="1"/>
          </p:cNvSpPr>
          <p:nvPr>
            <p:ph type="title"/>
          </p:nvPr>
        </p:nvSpPr>
        <p:spPr/>
        <p:txBody>
          <a:bodyPr/>
          <a:lstStyle/>
          <a:p>
            <a:r>
              <a:rPr lang="en-US" dirty="0"/>
              <a:t>Example: The Prometheus Node Exporter</a:t>
            </a:r>
            <a:endParaRPr lang="en-IN" dirty="0"/>
          </a:p>
        </p:txBody>
      </p:sp>
    </p:spTree>
    <p:extLst>
      <p:ext uri="{BB962C8B-B14F-4D97-AF65-F5344CB8AC3E}">
        <p14:creationId xmlns:p14="http://schemas.microsoft.com/office/powerpoint/2010/main" val="18704032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8B708B5-23FC-CD9B-145C-0480B1680576}"/>
              </a:ext>
            </a:extLst>
          </p:cNvPr>
          <p:cNvSpPr>
            <a:spLocks noGrp="1"/>
          </p:cNvSpPr>
          <p:nvPr>
            <p:ph sz="quarter" idx="12"/>
          </p:nvPr>
        </p:nvSpPr>
        <p:spPr/>
        <p:txBody>
          <a:bodyPr>
            <a:normAutofit/>
          </a:bodyPr>
          <a:lstStyle/>
          <a:p>
            <a:r>
              <a:rPr lang="en-US" b="1" dirty="0"/>
              <a:t>Project Management Metrics:</a:t>
            </a:r>
          </a:p>
          <a:p>
            <a:pPr lvl="1"/>
            <a:r>
              <a:rPr lang="en-US" b="1" dirty="0"/>
              <a:t>On-time Delivery</a:t>
            </a:r>
            <a:r>
              <a:rPr lang="en-US" dirty="0"/>
              <a:t>: The percentage of projects delivered by the scheduled due date.</a:t>
            </a:r>
          </a:p>
          <a:p>
            <a:pPr lvl="1"/>
            <a:r>
              <a:rPr lang="en-US" b="1" dirty="0"/>
              <a:t>Budget Variance</a:t>
            </a:r>
            <a:r>
              <a:rPr lang="en-US" dirty="0"/>
              <a:t>: The difference between the budgeted cost and the actual cost.</a:t>
            </a:r>
          </a:p>
          <a:p>
            <a:pPr lvl="1"/>
            <a:r>
              <a:rPr lang="en-US" b="1" dirty="0"/>
              <a:t>Scope Changes</a:t>
            </a:r>
            <a:r>
              <a:rPr lang="en-US" dirty="0"/>
              <a:t>: Number or percentage of changes made to the project scope.</a:t>
            </a:r>
          </a:p>
        </p:txBody>
      </p:sp>
      <p:sp>
        <p:nvSpPr>
          <p:cNvPr id="2" name="Title 1">
            <a:extLst>
              <a:ext uri="{FF2B5EF4-FFF2-40B4-BE49-F238E27FC236}">
                <a16:creationId xmlns:a16="http://schemas.microsoft.com/office/drawing/2014/main" id="{CF99FBA3-7567-7C87-B871-ED498FC4E741}"/>
              </a:ext>
            </a:extLst>
          </p:cNvPr>
          <p:cNvSpPr>
            <a:spLocks noGrp="1"/>
          </p:cNvSpPr>
          <p:nvPr>
            <p:ph type="title"/>
          </p:nvPr>
        </p:nvSpPr>
        <p:spPr/>
        <p:txBody>
          <a:bodyPr/>
          <a:lstStyle/>
          <a:p>
            <a:r>
              <a:rPr lang="en-IN" dirty="0"/>
              <a:t>Types of Metrics</a:t>
            </a:r>
          </a:p>
        </p:txBody>
      </p:sp>
    </p:spTree>
    <p:extLst>
      <p:ext uri="{BB962C8B-B14F-4D97-AF65-F5344CB8AC3E}">
        <p14:creationId xmlns:p14="http://schemas.microsoft.com/office/powerpoint/2010/main" val="107622992"/>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8033A3D-E3F7-6667-6FB1-B642B0362C3E}"/>
              </a:ext>
            </a:extLst>
          </p:cNvPr>
          <p:cNvSpPr>
            <a:spLocks noGrp="1"/>
          </p:cNvSpPr>
          <p:nvPr>
            <p:ph sz="quarter" idx="12"/>
          </p:nvPr>
        </p:nvSpPr>
        <p:spPr/>
        <p:txBody>
          <a:bodyPr vert="horz" lIns="0" tIns="0" rIns="0" bIns="0" rtlCol="0">
            <a:normAutofit/>
          </a:bodyPr>
          <a:lstStyle/>
          <a:p>
            <a:r>
              <a:rPr lang="en-US" altLang="en-US" b="1" dirty="0" err="1"/>
              <a:t>scrape_configs</a:t>
            </a:r>
            <a:r>
              <a:rPr lang="en-US" altLang="en-US" b="1" dirty="0"/>
              <a:t>:</a:t>
            </a:r>
          </a:p>
          <a:p>
            <a:r>
              <a:rPr lang="en-US" altLang="en-US" b="1" dirty="0"/>
              <a:t>  - </a:t>
            </a:r>
            <a:r>
              <a:rPr lang="en-US" altLang="en-US" b="1" dirty="0" err="1"/>
              <a:t>job_name</a:t>
            </a:r>
            <a:r>
              <a:rPr lang="en-US" altLang="en-US" b="1" dirty="0"/>
              <a:t>: '</a:t>
            </a:r>
            <a:r>
              <a:rPr lang="en-US" altLang="en-US" b="1" dirty="0" err="1"/>
              <a:t>node_exporter</a:t>
            </a:r>
            <a:r>
              <a:rPr lang="en-US" altLang="en-US" b="1" dirty="0"/>
              <a:t>'</a:t>
            </a:r>
          </a:p>
          <a:p>
            <a:r>
              <a:rPr lang="en-US" altLang="en-US" b="1" dirty="0"/>
              <a:t>    </a:t>
            </a:r>
            <a:r>
              <a:rPr lang="en-US" altLang="en-US" b="1" dirty="0" err="1"/>
              <a:t>static_configs</a:t>
            </a:r>
            <a:r>
              <a:rPr lang="en-US" altLang="en-US" b="1" dirty="0"/>
              <a:t>:</a:t>
            </a:r>
          </a:p>
          <a:p>
            <a:r>
              <a:rPr lang="en-US" altLang="en-US" b="1" dirty="0"/>
              <a:t>      - targets: ['&lt;node-exporter-host&gt;:9100']</a:t>
            </a:r>
          </a:p>
          <a:p>
            <a:endParaRPr lang="en-IN" b="1" dirty="0"/>
          </a:p>
        </p:txBody>
      </p:sp>
      <p:sp>
        <p:nvSpPr>
          <p:cNvPr id="3" name="Title 2">
            <a:extLst>
              <a:ext uri="{FF2B5EF4-FFF2-40B4-BE49-F238E27FC236}">
                <a16:creationId xmlns:a16="http://schemas.microsoft.com/office/drawing/2014/main" id="{C1E50BFC-AAFA-1E2A-310D-D9044B0E41AC}"/>
              </a:ext>
            </a:extLst>
          </p:cNvPr>
          <p:cNvSpPr>
            <a:spLocks noGrp="1"/>
          </p:cNvSpPr>
          <p:nvPr>
            <p:ph type="title"/>
          </p:nvPr>
        </p:nvSpPr>
        <p:spPr/>
        <p:txBody>
          <a:bodyPr/>
          <a:lstStyle/>
          <a:p>
            <a:r>
              <a:rPr lang="en-US" dirty="0"/>
              <a:t>Example: The Prometheus Node Exporter</a:t>
            </a:r>
            <a:endParaRPr lang="en-IN" dirty="0"/>
          </a:p>
        </p:txBody>
      </p:sp>
    </p:spTree>
    <p:extLst>
      <p:ext uri="{BB962C8B-B14F-4D97-AF65-F5344CB8AC3E}">
        <p14:creationId xmlns:p14="http://schemas.microsoft.com/office/powerpoint/2010/main" val="122250859"/>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97DDE3D-A561-80F6-BB32-D970B4C892CC}"/>
              </a:ext>
            </a:extLst>
          </p:cNvPr>
          <p:cNvSpPr>
            <a:spLocks noGrp="1"/>
          </p:cNvSpPr>
          <p:nvPr>
            <p:ph sz="quarter" idx="12"/>
          </p:nvPr>
        </p:nvSpPr>
        <p:spPr>
          <a:xfrm>
            <a:off x="457201" y="1381125"/>
            <a:ext cx="8228012" cy="5019675"/>
          </a:xfrm>
        </p:spPr>
        <p:txBody>
          <a:bodyPr/>
          <a:lstStyle/>
          <a:p>
            <a:r>
              <a:rPr lang="en-IN" dirty="0"/>
              <a:t>docker run -d -p 9100:9100 --net="</a:t>
            </a:r>
            <a:r>
              <a:rPr lang="en-IN" dirty="0" err="1"/>
              <a:t>boanetwork</a:t>
            </a:r>
            <a:r>
              <a:rPr lang="en-IN"/>
              <a:t>" prom/node-exporter</a:t>
            </a:r>
            <a:endParaRPr lang="en-IN" dirty="0"/>
          </a:p>
        </p:txBody>
      </p:sp>
      <p:sp>
        <p:nvSpPr>
          <p:cNvPr id="3" name="Title 2">
            <a:extLst>
              <a:ext uri="{FF2B5EF4-FFF2-40B4-BE49-F238E27FC236}">
                <a16:creationId xmlns:a16="http://schemas.microsoft.com/office/drawing/2014/main" id="{E07FAEA3-EE4E-97AE-010F-644731DC7A2D}"/>
              </a:ext>
            </a:extLst>
          </p:cNvPr>
          <p:cNvSpPr>
            <a:spLocks noGrp="1"/>
          </p:cNvSpPr>
          <p:nvPr>
            <p:ph type="title"/>
          </p:nvPr>
        </p:nvSpPr>
        <p:spPr/>
        <p:txBody>
          <a:bodyPr/>
          <a:lstStyle/>
          <a:p>
            <a:r>
              <a:rPr lang="en-IN" dirty="0"/>
              <a:t>Node Exporter</a:t>
            </a:r>
          </a:p>
        </p:txBody>
      </p:sp>
      <p:graphicFrame>
        <p:nvGraphicFramePr>
          <p:cNvPr id="6" name="Table 5">
            <a:extLst>
              <a:ext uri="{FF2B5EF4-FFF2-40B4-BE49-F238E27FC236}">
                <a16:creationId xmlns:a16="http://schemas.microsoft.com/office/drawing/2014/main" id="{1550B026-6F9B-46D5-8BCE-3A921295B3F4}"/>
              </a:ext>
            </a:extLst>
          </p:cNvPr>
          <p:cNvGraphicFramePr>
            <a:graphicFrameLocks noGrp="1"/>
          </p:cNvGraphicFramePr>
          <p:nvPr>
            <p:extLst>
              <p:ext uri="{D42A27DB-BD31-4B8C-83A1-F6EECF244321}">
                <p14:modId xmlns:p14="http://schemas.microsoft.com/office/powerpoint/2010/main" val="1556297651"/>
              </p:ext>
            </p:extLst>
          </p:nvPr>
        </p:nvGraphicFramePr>
        <p:xfrm>
          <a:off x="609600" y="2590800"/>
          <a:ext cx="7924800" cy="2682240"/>
        </p:xfrm>
        <a:graphic>
          <a:graphicData uri="http://schemas.openxmlformats.org/drawingml/2006/table">
            <a:tbl>
              <a:tblPr/>
              <a:tblGrid>
                <a:gridCol w="3352800">
                  <a:extLst>
                    <a:ext uri="{9D8B030D-6E8A-4147-A177-3AD203B41FA5}">
                      <a16:colId xmlns:a16="http://schemas.microsoft.com/office/drawing/2014/main" val="963486224"/>
                    </a:ext>
                  </a:extLst>
                </a:gridCol>
                <a:gridCol w="4572000">
                  <a:extLst>
                    <a:ext uri="{9D8B030D-6E8A-4147-A177-3AD203B41FA5}">
                      <a16:colId xmlns:a16="http://schemas.microsoft.com/office/drawing/2014/main" val="997036186"/>
                    </a:ext>
                  </a:extLst>
                </a:gridCol>
              </a:tblGrid>
              <a:tr h="0">
                <a:tc>
                  <a:txBody>
                    <a:bodyPr/>
                    <a:lstStyle/>
                    <a:p>
                      <a:pPr algn="l" fontAlgn="b"/>
                      <a:r>
                        <a:rPr lang="en-IN">
                          <a:effectLst/>
                        </a:rPr>
                        <a:t>Metric</a:t>
                      </a:r>
                    </a:p>
                  </a:txBody>
                  <a:tcPr marL="60960" marR="60960" marT="60960" marB="60960" anchor="b">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C87596"/>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b"/>
                      <a:r>
                        <a:rPr lang="en-IN">
                          <a:effectLst/>
                        </a:rPr>
                        <a:t>Meaning</a:t>
                      </a:r>
                    </a:p>
                  </a:txBody>
                  <a:tcPr marL="60960" marR="60960" marT="60960" marB="60960" anchor="b">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E87396"/>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436762277"/>
                  </a:ext>
                </a:extLst>
              </a:tr>
              <a:tr h="0">
                <a:tc>
                  <a:txBody>
                    <a:bodyPr/>
                    <a:lstStyle/>
                    <a:p>
                      <a:pPr algn="l" fontAlgn="t"/>
                      <a:r>
                        <a:rPr lang="en-IN" u="none" strike="noStrike" dirty="0">
                          <a:solidFill>
                            <a:srgbClr val="337AB7"/>
                          </a:solidFill>
                          <a:effectLst/>
                        </a:rPr>
                        <a:t>rate(</a:t>
                      </a:r>
                      <a:r>
                        <a:rPr lang="en-IN" u="none" strike="noStrike" dirty="0" err="1">
                          <a:solidFill>
                            <a:srgbClr val="337AB7"/>
                          </a:solidFill>
                          <a:effectLst/>
                        </a:rPr>
                        <a:t>node_cpu_seconds_total</a:t>
                      </a:r>
                      <a:r>
                        <a:rPr lang="en-IN" u="none" strike="noStrike" dirty="0">
                          <a:solidFill>
                            <a:srgbClr val="337AB7"/>
                          </a:solidFill>
                          <a:effectLst/>
                        </a:rPr>
                        <a:t>{mode="system"}[1m])</a:t>
                      </a:r>
                      <a:endParaRPr lang="en-IN" dirty="0">
                        <a:effectLst/>
                      </a:endParaRP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effectLst/>
                        </a:rPr>
                        <a:t>The average amount of CPU time spent in system mode, per second, over the last minute (in seconds)</a:t>
                      </a: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849391394"/>
                  </a:ext>
                </a:extLst>
              </a:tr>
              <a:tr h="0">
                <a:tc>
                  <a:txBody>
                    <a:bodyPr/>
                    <a:lstStyle/>
                    <a:p>
                      <a:pPr algn="l" fontAlgn="t"/>
                      <a:r>
                        <a:rPr lang="en-IN" u="none" strike="noStrike" dirty="0">
                          <a:solidFill>
                            <a:srgbClr val="337AB7"/>
                          </a:solidFill>
                          <a:effectLst/>
                        </a:rPr>
                        <a:t>node_filesystem_avail_bytes</a:t>
                      </a:r>
                      <a:endParaRPr lang="en-IN" dirty="0">
                        <a:effectLst/>
                      </a:endParaRP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effectLst/>
                        </a:rPr>
                        <a:t>The filesystem space available to non-root users (in bytes)</a:t>
                      </a: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758994755"/>
                  </a:ext>
                </a:extLst>
              </a:tr>
              <a:tr h="0">
                <a:tc>
                  <a:txBody>
                    <a:bodyPr/>
                    <a:lstStyle/>
                    <a:p>
                      <a:pPr algn="l" fontAlgn="t"/>
                      <a:r>
                        <a:rPr lang="en-US" u="none" strike="noStrike" dirty="0">
                          <a:solidFill>
                            <a:srgbClr val="337AB7"/>
                          </a:solidFill>
                          <a:effectLst/>
                        </a:rPr>
                        <a:t>rate(</a:t>
                      </a:r>
                      <a:r>
                        <a:rPr lang="en-US" u="none" strike="noStrike" dirty="0" err="1">
                          <a:solidFill>
                            <a:srgbClr val="337AB7"/>
                          </a:solidFill>
                          <a:effectLst/>
                        </a:rPr>
                        <a:t>node_network_receive_bytes_total</a:t>
                      </a:r>
                      <a:r>
                        <a:rPr lang="en-US" u="none" strike="noStrike" dirty="0">
                          <a:solidFill>
                            <a:srgbClr val="337AB7"/>
                          </a:solidFill>
                          <a:effectLst/>
                        </a:rPr>
                        <a:t>[1m])</a:t>
                      </a:r>
                      <a:endParaRPr lang="en-US" dirty="0">
                        <a:effectLst/>
                      </a:endParaRP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effectLst/>
                        </a:rPr>
                        <a:t>The average network traffic received, per second, over the last minute (in bytes)</a:t>
                      </a: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13295165"/>
                  </a:ext>
                </a:extLst>
              </a:tr>
            </a:tbl>
          </a:graphicData>
        </a:graphic>
      </p:graphicFrame>
    </p:spTree>
    <p:extLst>
      <p:ext uri="{BB962C8B-B14F-4D97-AF65-F5344CB8AC3E}">
        <p14:creationId xmlns:p14="http://schemas.microsoft.com/office/powerpoint/2010/main" val="3495972932"/>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07FAEA3-EE4E-97AE-010F-644731DC7A2D}"/>
              </a:ext>
            </a:extLst>
          </p:cNvPr>
          <p:cNvSpPr>
            <a:spLocks noGrp="1"/>
          </p:cNvSpPr>
          <p:nvPr>
            <p:ph type="title"/>
          </p:nvPr>
        </p:nvSpPr>
        <p:spPr/>
        <p:txBody>
          <a:bodyPr/>
          <a:lstStyle/>
          <a:p>
            <a:r>
              <a:rPr lang="en-IN" dirty="0"/>
              <a:t>Node Exporter</a:t>
            </a:r>
          </a:p>
        </p:txBody>
      </p:sp>
      <p:pic>
        <p:nvPicPr>
          <p:cNvPr id="8" name="Picture 7">
            <a:extLst>
              <a:ext uri="{FF2B5EF4-FFF2-40B4-BE49-F238E27FC236}">
                <a16:creationId xmlns:a16="http://schemas.microsoft.com/office/drawing/2014/main" id="{4A0EF751-DBF9-3117-C9AF-47E5EB7FBFD4}"/>
              </a:ext>
            </a:extLst>
          </p:cNvPr>
          <p:cNvPicPr>
            <a:picLocks noChangeAspect="1"/>
          </p:cNvPicPr>
          <p:nvPr/>
        </p:nvPicPr>
        <p:blipFill>
          <a:blip r:embed="rId2"/>
          <a:stretch>
            <a:fillRect/>
          </a:stretch>
        </p:blipFill>
        <p:spPr>
          <a:xfrm>
            <a:off x="-8335" y="1295400"/>
            <a:ext cx="9144000" cy="5143500"/>
          </a:xfrm>
          <a:prstGeom prst="rect">
            <a:avLst/>
          </a:prstGeom>
        </p:spPr>
      </p:pic>
    </p:spTree>
    <p:extLst>
      <p:ext uri="{BB962C8B-B14F-4D97-AF65-F5344CB8AC3E}">
        <p14:creationId xmlns:p14="http://schemas.microsoft.com/office/powerpoint/2010/main" val="2929643496"/>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97DDE3D-A561-80F6-BB32-D970B4C892CC}"/>
              </a:ext>
            </a:extLst>
          </p:cNvPr>
          <p:cNvSpPr>
            <a:spLocks noGrp="1"/>
          </p:cNvSpPr>
          <p:nvPr>
            <p:ph sz="quarter" idx="12"/>
          </p:nvPr>
        </p:nvSpPr>
        <p:spPr>
          <a:xfrm>
            <a:off x="457201" y="1381125"/>
            <a:ext cx="8228012" cy="1133475"/>
          </a:xfrm>
        </p:spPr>
        <p:txBody>
          <a:bodyPr/>
          <a:lstStyle/>
          <a:p>
            <a:r>
              <a:rPr lang="en-IN" dirty="0"/>
              <a:t>https://github.com/prometheus-community/windows_exporter/releases</a:t>
            </a:r>
          </a:p>
        </p:txBody>
      </p:sp>
      <p:sp>
        <p:nvSpPr>
          <p:cNvPr id="3" name="Title 2">
            <a:extLst>
              <a:ext uri="{FF2B5EF4-FFF2-40B4-BE49-F238E27FC236}">
                <a16:creationId xmlns:a16="http://schemas.microsoft.com/office/drawing/2014/main" id="{E07FAEA3-EE4E-97AE-010F-644731DC7A2D}"/>
              </a:ext>
            </a:extLst>
          </p:cNvPr>
          <p:cNvSpPr>
            <a:spLocks noGrp="1"/>
          </p:cNvSpPr>
          <p:nvPr>
            <p:ph type="title"/>
          </p:nvPr>
        </p:nvSpPr>
        <p:spPr/>
        <p:txBody>
          <a:bodyPr/>
          <a:lstStyle/>
          <a:p>
            <a:r>
              <a:rPr lang="en-IN" dirty="0"/>
              <a:t>Windows Exporter</a:t>
            </a:r>
          </a:p>
        </p:txBody>
      </p:sp>
      <p:pic>
        <p:nvPicPr>
          <p:cNvPr id="5" name="Picture 4">
            <a:extLst>
              <a:ext uri="{FF2B5EF4-FFF2-40B4-BE49-F238E27FC236}">
                <a16:creationId xmlns:a16="http://schemas.microsoft.com/office/drawing/2014/main" id="{89E752DC-6B4C-25D5-8E7E-EA32697B69E0}"/>
              </a:ext>
            </a:extLst>
          </p:cNvPr>
          <p:cNvPicPr>
            <a:picLocks noChangeAspect="1"/>
          </p:cNvPicPr>
          <p:nvPr/>
        </p:nvPicPr>
        <p:blipFill rotWithShape="1">
          <a:blip r:embed="rId2"/>
          <a:srcRect l="24167" t="30741" r="49167" b="24815"/>
          <a:stretch/>
        </p:blipFill>
        <p:spPr>
          <a:xfrm>
            <a:off x="1524000" y="2438400"/>
            <a:ext cx="4572000" cy="4286250"/>
          </a:xfrm>
          <a:prstGeom prst="rect">
            <a:avLst/>
          </a:prstGeom>
        </p:spPr>
      </p:pic>
    </p:spTree>
    <p:extLst>
      <p:ext uri="{BB962C8B-B14F-4D97-AF65-F5344CB8AC3E}">
        <p14:creationId xmlns:p14="http://schemas.microsoft.com/office/powerpoint/2010/main" val="991666568"/>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97DDE3D-A561-80F6-BB32-D970B4C892CC}"/>
              </a:ext>
            </a:extLst>
          </p:cNvPr>
          <p:cNvSpPr>
            <a:spLocks noGrp="1"/>
          </p:cNvSpPr>
          <p:nvPr>
            <p:ph sz="quarter" idx="12"/>
          </p:nvPr>
        </p:nvSpPr>
        <p:spPr>
          <a:xfrm>
            <a:off x="457201" y="1381125"/>
            <a:ext cx="8228012" cy="5019675"/>
          </a:xfrm>
        </p:spPr>
        <p:txBody>
          <a:bodyPr/>
          <a:lstStyle/>
          <a:p>
            <a:r>
              <a:rPr lang="en-IN" dirty="0"/>
              <a:t>http://localhost:9182/metrics</a:t>
            </a:r>
          </a:p>
        </p:txBody>
      </p:sp>
      <p:sp>
        <p:nvSpPr>
          <p:cNvPr id="3" name="Title 2">
            <a:extLst>
              <a:ext uri="{FF2B5EF4-FFF2-40B4-BE49-F238E27FC236}">
                <a16:creationId xmlns:a16="http://schemas.microsoft.com/office/drawing/2014/main" id="{E07FAEA3-EE4E-97AE-010F-644731DC7A2D}"/>
              </a:ext>
            </a:extLst>
          </p:cNvPr>
          <p:cNvSpPr>
            <a:spLocks noGrp="1"/>
          </p:cNvSpPr>
          <p:nvPr>
            <p:ph type="title"/>
          </p:nvPr>
        </p:nvSpPr>
        <p:spPr/>
        <p:txBody>
          <a:bodyPr/>
          <a:lstStyle/>
          <a:p>
            <a:r>
              <a:rPr lang="en-IN" dirty="0"/>
              <a:t>Windows Exporter</a:t>
            </a:r>
          </a:p>
        </p:txBody>
      </p:sp>
    </p:spTree>
    <p:extLst>
      <p:ext uri="{BB962C8B-B14F-4D97-AF65-F5344CB8AC3E}">
        <p14:creationId xmlns:p14="http://schemas.microsoft.com/office/powerpoint/2010/main" val="2780821773"/>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36F9975-1D17-4A58-76A6-E06F80CA9A15}"/>
              </a:ext>
            </a:extLst>
          </p:cNvPr>
          <p:cNvSpPr>
            <a:spLocks noGrp="1"/>
          </p:cNvSpPr>
          <p:nvPr>
            <p:ph type="title"/>
          </p:nvPr>
        </p:nvSpPr>
        <p:spPr/>
        <p:txBody>
          <a:bodyPr/>
          <a:lstStyle/>
          <a:p>
            <a:r>
              <a:rPr lang="en-IN" dirty="0"/>
              <a:t>Custom Exporter</a:t>
            </a:r>
          </a:p>
        </p:txBody>
      </p:sp>
      <p:pic>
        <p:nvPicPr>
          <p:cNvPr id="7" name="Picture 6">
            <a:extLst>
              <a:ext uri="{FF2B5EF4-FFF2-40B4-BE49-F238E27FC236}">
                <a16:creationId xmlns:a16="http://schemas.microsoft.com/office/drawing/2014/main" id="{EFA7FA27-3866-544A-662E-9F4A1BDF209A}"/>
              </a:ext>
            </a:extLst>
          </p:cNvPr>
          <p:cNvPicPr>
            <a:picLocks noChangeAspect="1"/>
          </p:cNvPicPr>
          <p:nvPr/>
        </p:nvPicPr>
        <p:blipFill rotWithShape="1">
          <a:blip r:embed="rId2"/>
          <a:srcRect t="29259" r="39167" b="5556"/>
          <a:stretch/>
        </p:blipFill>
        <p:spPr>
          <a:xfrm>
            <a:off x="469370" y="1524000"/>
            <a:ext cx="8205260" cy="4945636"/>
          </a:xfrm>
          <a:prstGeom prst="rect">
            <a:avLst/>
          </a:prstGeom>
        </p:spPr>
      </p:pic>
    </p:spTree>
    <p:extLst>
      <p:ext uri="{BB962C8B-B14F-4D97-AF65-F5344CB8AC3E}">
        <p14:creationId xmlns:p14="http://schemas.microsoft.com/office/powerpoint/2010/main" val="1681951629"/>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36F9975-1D17-4A58-76A6-E06F80CA9A15}"/>
              </a:ext>
            </a:extLst>
          </p:cNvPr>
          <p:cNvSpPr>
            <a:spLocks noGrp="1"/>
          </p:cNvSpPr>
          <p:nvPr>
            <p:ph type="title"/>
          </p:nvPr>
        </p:nvSpPr>
        <p:spPr/>
        <p:txBody>
          <a:bodyPr/>
          <a:lstStyle/>
          <a:p>
            <a:r>
              <a:rPr lang="en-IN" dirty="0"/>
              <a:t>Custom Exporter</a:t>
            </a:r>
          </a:p>
        </p:txBody>
      </p:sp>
      <p:pic>
        <p:nvPicPr>
          <p:cNvPr id="4" name="Picture 3">
            <a:extLst>
              <a:ext uri="{FF2B5EF4-FFF2-40B4-BE49-F238E27FC236}">
                <a16:creationId xmlns:a16="http://schemas.microsoft.com/office/drawing/2014/main" id="{0F9FB056-5BE1-0C25-04A4-4FC510A117BE}"/>
              </a:ext>
            </a:extLst>
          </p:cNvPr>
          <p:cNvPicPr>
            <a:picLocks noChangeAspect="1"/>
          </p:cNvPicPr>
          <p:nvPr/>
        </p:nvPicPr>
        <p:blipFill rotWithShape="1">
          <a:blip r:embed="rId2"/>
          <a:srcRect t="2963" r="48333" b="45185"/>
          <a:stretch/>
        </p:blipFill>
        <p:spPr>
          <a:xfrm>
            <a:off x="281914" y="1523999"/>
            <a:ext cx="8481085" cy="4787709"/>
          </a:xfrm>
          <a:prstGeom prst="rect">
            <a:avLst/>
          </a:prstGeom>
        </p:spPr>
      </p:pic>
    </p:spTree>
    <p:extLst>
      <p:ext uri="{BB962C8B-B14F-4D97-AF65-F5344CB8AC3E}">
        <p14:creationId xmlns:p14="http://schemas.microsoft.com/office/powerpoint/2010/main" val="1676571380"/>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13370D-D968-39B9-CB92-C9862D968CCB}"/>
              </a:ext>
            </a:extLst>
          </p:cNvPr>
          <p:cNvSpPr>
            <a:spLocks noGrp="1"/>
          </p:cNvSpPr>
          <p:nvPr>
            <p:ph type="title"/>
          </p:nvPr>
        </p:nvSpPr>
        <p:spPr/>
        <p:txBody>
          <a:bodyPr/>
          <a:lstStyle/>
          <a:p>
            <a:r>
              <a:rPr lang="en-IN" dirty="0"/>
              <a:t>Grafana</a:t>
            </a:r>
          </a:p>
        </p:txBody>
      </p:sp>
      <p:pic>
        <p:nvPicPr>
          <p:cNvPr id="5" name="Picture 4">
            <a:extLst>
              <a:ext uri="{FF2B5EF4-FFF2-40B4-BE49-F238E27FC236}">
                <a16:creationId xmlns:a16="http://schemas.microsoft.com/office/drawing/2014/main" id="{4CABE134-CBBD-066A-76CF-62366AC3650D}"/>
              </a:ext>
            </a:extLst>
          </p:cNvPr>
          <p:cNvPicPr>
            <a:picLocks noChangeAspect="1"/>
          </p:cNvPicPr>
          <p:nvPr/>
        </p:nvPicPr>
        <p:blipFill>
          <a:blip r:embed="rId2"/>
          <a:stretch>
            <a:fillRect/>
          </a:stretch>
        </p:blipFill>
        <p:spPr>
          <a:xfrm>
            <a:off x="0" y="1295400"/>
            <a:ext cx="9144000" cy="5143500"/>
          </a:xfrm>
          <a:prstGeom prst="rect">
            <a:avLst/>
          </a:prstGeom>
        </p:spPr>
      </p:pic>
      <p:cxnSp>
        <p:nvCxnSpPr>
          <p:cNvPr id="7" name="Straight Arrow Connector 6">
            <a:extLst>
              <a:ext uri="{FF2B5EF4-FFF2-40B4-BE49-F238E27FC236}">
                <a16:creationId xmlns:a16="http://schemas.microsoft.com/office/drawing/2014/main" id="{DCBA324B-DE1C-E6F5-D1C5-A10692EF72FF}"/>
              </a:ext>
            </a:extLst>
          </p:cNvPr>
          <p:cNvCxnSpPr/>
          <p:nvPr/>
        </p:nvCxnSpPr>
        <p:spPr>
          <a:xfrm>
            <a:off x="2286000" y="838200"/>
            <a:ext cx="5257800" cy="1600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54532178"/>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13370D-D968-39B9-CB92-C9862D968CCB}"/>
              </a:ext>
            </a:extLst>
          </p:cNvPr>
          <p:cNvSpPr>
            <a:spLocks noGrp="1"/>
          </p:cNvSpPr>
          <p:nvPr>
            <p:ph type="title"/>
          </p:nvPr>
        </p:nvSpPr>
        <p:spPr/>
        <p:txBody>
          <a:bodyPr/>
          <a:lstStyle/>
          <a:p>
            <a:r>
              <a:rPr lang="en-IN" dirty="0"/>
              <a:t>Grafana</a:t>
            </a:r>
          </a:p>
        </p:txBody>
      </p:sp>
      <p:pic>
        <p:nvPicPr>
          <p:cNvPr id="4" name="Picture 3">
            <a:extLst>
              <a:ext uri="{FF2B5EF4-FFF2-40B4-BE49-F238E27FC236}">
                <a16:creationId xmlns:a16="http://schemas.microsoft.com/office/drawing/2014/main" id="{F50F4418-23F5-1A35-8766-C3C693FE333F}"/>
              </a:ext>
            </a:extLst>
          </p:cNvPr>
          <p:cNvPicPr>
            <a:picLocks noChangeAspect="1"/>
          </p:cNvPicPr>
          <p:nvPr/>
        </p:nvPicPr>
        <p:blipFill>
          <a:blip r:embed="rId2"/>
          <a:stretch>
            <a:fillRect/>
          </a:stretch>
        </p:blipFill>
        <p:spPr>
          <a:xfrm>
            <a:off x="0" y="1371600"/>
            <a:ext cx="9144000" cy="5143500"/>
          </a:xfrm>
          <a:prstGeom prst="rect">
            <a:avLst/>
          </a:prstGeom>
        </p:spPr>
      </p:pic>
    </p:spTree>
    <p:extLst>
      <p:ext uri="{BB962C8B-B14F-4D97-AF65-F5344CB8AC3E}">
        <p14:creationId xmlns:p14="http://schemas.microsoft.com/office/powerpoint/2010/main" val="124399854"/>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13370D-D968-39B9-CB92-C9862D968CCB}"/>
              </a:ext>
            </a:extLst>
          </p:cNvPr>
          <p:cNvSpPr>
            <a:spLocks noGrp="1"/>
          </p:cNvSpPr>
          <p:nvPr>
            <p:ph type="title"/>
          </p:nvPr>
        </p:nvSpPr>
        <p:spPr/>
        <p:txBody>
          <a:bodyPr/>
          <a:lstStyle/>
          <a:p>
            <a:r>
              <a:rPr lang="en-IN" dirty="0"/>
              <a:t>Grafana</a:t>
            </a:r>
          </a:p>
        </p:txBody>
      </p:sp>
      <p:pic>
        <p:nvPicPr>
          <p:cNvPr id="5" name="Picture 4">
            <a:extLst>
              <a:ext uri="{FF2B5EF4-FFF2-40B4-BE49-F238E27FC236}">
                <a16:creationId xmlns:a16="http://schemas.microsoft.com/office/drawing/2014/main" id="{65580ABD-C829-BF53-20F6-1ED0FA3D1E3E}"/>
              </a:ext>
            </a:extLst>
          </p:cNvPr>
          <p:cNvPicPr>
            <a:picLocks noChangeAspect="1"/>
          </p:cNvPicPr>
          <p:nvPr/>
        </p:nvPicPr>
        <p:blipFill>
          <a:blip r:embed="rId2"/>
          <a:stretch>
            <a:fillRect/>
          </a:stretch>
        </p:blipFill>
        <p:spPr>
          <a:xfrm>
            <a:off x="0" y="1371600"/>
            <a:ext cx="9144000" cy="5143500"/>
          </a:xfrm>
          <a:prstGeom prst="rect">
            <a:avLst/>
          </a:prstGeom>
        </p:spPr>
      </p:pic>
    </p:spTree>
    <p:extLst>
      <p:ext uri="{BB962C8B-B14F-4D97-AF65-F5344CB8AC3E}">
        <p14:creationId xmlns:p14="http://schemas.microsoft.com/office/powerpoint/2010/main" val="41000783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8B708B5-23FC-CD9B-145C-0480B1680576}"/>
              </a:ext>
            </a:extLst>
          </p:cNvPr>
          <p:cNvSpPr>
            <a:spLocks noGrp="1"/>
          </p:cNvSpPr>
          <p:nvPr>
            <p:ph sz="quarter" idx="12"/>
          </p:nvPr>
        </p:nvSpPr>
        <p:spPr>
          <a:xfrm>
            <a:off x="457201" y="1381124"/>
            <a:ext cx="8228012" cy="5095875"/>
          </a:xfrm>
        </p:spPr>
        <p:txBody>
          <a:bodyPr>
            <a:normAutofit/>
          </a:bodyPr>
          <a:lstStyle/>
          <a:p>
            <a:r>
              <a:rPr lang="en-US" b="1" dirty="0"/>
              <a:t>Technology/Software Development Metrics:</a:t>
            </a:r>
            <a:endParaRPr lang="en-US" dirty="0"/>
          </a:p>
          <a:p>
            <a:pPr lvl="1">
              <a:buFont typeface="Arial" panose="020B0604020202020204" pitchFamily="34" charset="0"/>
              <a:buChar char="•"/>
            </a:pPr>
            <a:r>
              <a:rPr lang="en-US" b="1" dirty="0"/>
              <a:t>Velocity:</a:t>
            </a:r>
            <a:r>
              <a:rPr lang="en-US" dirty="0"/>
              <a:t> Measures the amount of work completed during a sprint (agile metric).</a:t>
            </a:r>
          </a:p>
          <a:p>
            <a:pPr lvl="1">
              <a:buFont typeface="Arial" panose="020B0604020202020204" pitchFamily="34" charset="0"/>
              <a:buChar char="•"/>
            </a:pPr>
            <a:r>
              <a:rPr lang="en-US" b="1" dirty="0"/>
              <a:t>Mean Time to Repair (MTTR):</a:t>
            </a:r>
            <a:r>
              <a:rPr lang="en-US" dirty="0"/>
              <a:t> Average time to fix a system after a failure.</a:t>
            </a:r>
          </a:p>
          <a:p>
            <a:pPr lvl="1">
              <a:buFont typeface="Arial" panose="020B0604020202020204" pitchFamily="34" charset="0"/>
              <a:buChar char="•"/>
            </a:pPr>
            <a:r>
              <a:rPr lang="en-US" b="1" dirty="0"/>
              <a:t>Defect Density:</a:t>
            </a:r>
            <a:r>
              <a:rPr lang="en-US" dirty="0"/>
              <a:t> The number of defects found in each amount of code.</a:t>
            </a:r>
          </a:p>
          <a:p>
            <a:endParaRPr lang="en-US" dirty="0"/>
          </a:p>
        </p:txBody>
      </p:sp>
      <p:sp>
        <p:nvSpPr>
          <p:cNvPr id="2" name="Title 1">
            <a:extLst>
              <a:ext uri="{FF2B5EF4-FFF2-40B4-BE49-F238E27FC236}">
                <a16:creationId xmlns:a16="http://schemas.microsoft.com/office/drawing/2014/main" id="{CF99FBA3-7567-7C87-B871-ED498FC4E741}"/>
              </a:ext>
            </a:extLst>
          </p:cNvPr>
          <p:cNvSpPr>
            <a:spLocks noGrp="1"/>
          </p:cNvSpPr>
          <p:nvPr>
            <p:ph type="title"/>
          </p:nvPr>
        </p:nvSpPr>
        <p:spPr/>
        <p:txBody>
          <a:bodyPr/>
          <a:lstStyle/>
          <a:p>
            <a:r>
              <a:rPr lang="en-IN" dirty="0"/>
              <a:t>Types of Metrics</a:t>
            </a:r>
          </a:p>
        </p:txBody>
      </p:sp>
    </p:spTree>
    <p:extLst>
      <p:ext uri="{BB962C8B-B14F-4D97-AF65-F5344CB8AC3E}">
        <p14:creationId xmlns:p14="http://schemas.microsoft.com/office/powerpoint/2010/main" val="3571109505"/>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C3B7B0A-1F20-6D6C-6947-94DFF604BA63}"/>
              </a:ext>
            </a:extLst>
          </p:cNvPr>
          <p:cNvSpPr>
            <a:spLocks noGrp="1"/>
          </p:cNvSpPr>
          <p:nvPr>
            <p:ph sz="quarter" idx="12"/>
          </p:nvPr>
        </p:nvSpPr>
        <p:spPr/>
        <p:txBody>
          <a:bodyPr>
            <a:normAutofit fontScale="92500"/>
          </a:bodyPr>
          <a:lstStyle/>
          <a:p>
            <a:r>
              <a:rPr lang="en-US" dirty="0"/>
              <a:t>The Prometheus </a:t>
            </a:r>
            <a:r>
              <a:rPr lang="en-US" dirty="0" err="1"/>
              <a:t>node_exporter</a:t>
            </a:r>
            <a:r>
              <a:rPr lang="en-US" dirty="0"/>
              <a:t> is officially distributed as a binary archive. </a:t>
            </a:r>
          </a:p>
          <a:p>
            <a:r>
              <a:rPr lang="en-US" dirty="0"/>
              <a:t>Like other exporters, the </a:t>
            </a:r>
            <a:r>
              <a:rPr lang="en-US" dirty="0" err="1"/>
              <a:t>node_exporter</a:t>
            </a:r>
            <a:r>
              <a:rPr lang="en-US" dirty="0"/>
              <a:t> must be configured to listen on a dedicated port (9100 by default). </a:t>
            </a:r>
          </a:p>
          <a:p>
            <a:r>
              <a:rPr lang="en-US" dirty="0"/>
              <a:t>For example, if a host is running a MySQL database, the official Prometheus MySQL exporter would expose metrics on port 9104 by default.</a:t>
            </a:r>
          </a:p>
          <a:p>
            <a:r>
              <a:rPr lang="en-US" dirty="0" err="1"/>
              <a:t>Node_exporter</a:t>
            </a:r>
            <a:r>
              <a:rPr lang="en-US" dirty="0"/>
              <a:t> would expose machine metrics on port 9100. </a:t>
            </a:r>
          </a:p>
          <a:p>
            <a:r>
              <a:rPr lang="en-US" dirty="0"/>
              <a:t>Caution is advised to avoid prolonged runtimes (as measured by the built-in </a:t>
            </a:r>
            <a:r>
              <a:rPr lang="en-US" dirty="0" err="1"/>
              <a:t>scrape_duration_seconds</a:t>
            </a:r>
            <a:r>
              <a:rPr lang="en-US" dirty="0"/>
              <a:t> metric).</a:t>
            </a:r>
          </a:p>
        </p:txBody>
      </p:sp>
      <p:sp>
        <p:nvSpPr>
          <p:cNvPr id="3" name="Title 2">
            <a:extLst>
              <a:ext uri="{FF2B5EF4-FFF2-40B4-BE49-F238E27FC236}">
                <a16:creationId xmlns:a16="http://schemas.microsoft.com/office/drawing/2014/main" id="{5A24FE19-05CF-42C0-CFEB-A5FCF3E763C0}"/>
              </a:ext>
            </a:extLst>
          </p:cNvPr>
          <p:cNvSpPr>
            <a:spLocks noGrp="1"/>
          </p:cNvSpPr>
          <p:nvPr>
            <p:ph type="title"/>
          </p:nvPr>
        </p:nvSpPr>
        <p:spPr/>
        <p:txBody>
          <a:bodyPr/>
          <a:lstStyle/>
          <a:p>
            <a:r>
              <a:rPr lang="en-US" dirty="0"/>
              <a:t>Example: The Prometheus Node Exporter</a:t>
            </a:r>
            <a:endParaRPr lang="en-IN" dirty="0"/>
          </a:p>
        </p:txBody>
      </p:sp>
    </p:spTree>
    <p:extLst>
      <p:ext uri="{BB962C8B-B14F-4D97-AF65-F5344CB8AC3E}">
        <p14:creationId xmlns:p14="http://schemas.microsoft.com/office/powerpoint/2010/main" val="466013982"/>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05683E7-2A36-CC52-7A89-09C2221BE85C}"/>
              </a:ext>
            </a:extLst>
          </p:cNvPr>
          <p:cNvSpPr>
            <a:spLocks noGrp="1"/>
          </p:cNvSpPr>
          <p:nvPr>
            <p:ph sz="quarter" idx="12"/>
          </p:nvPr>
        </p:nvSpPr>
        <p:spPr>
          <a:xfrm>
            <a:off x="457201" y="1381125"/>
            <a:ext cx="8228012" cy="4867275"/>
          </a:xfrm>
        </p:spPr>
        <p:txBody>
          <a:bodyPr>
            <a:normAutofit/>
          </a:bodyPr>
          <a:lstStyle/>
          <a:p>
            <a:r>
              <a:rPr lang="en-US" dirty="0"/>
              <a:t>The </a:t>
            </a:r>
            <a:r>
              <a:rPr lang="en-US" dirty="0" err="1"/>
              <a:t>statsd</a:t>
            </a:r>
            <a:r>
              <a:rPr lang="en-US" dirty="0"/>
              <a:t>-exporter is used to convert </a:t>
            </a:r>
            <a:r>
              <a:rPr lang="en-US" dirty="0" err="1"/>
              <a:t>Statsd</a:t>
            </a:r>
            <a:r>
              <a:rPr lang="en-US" dirty="0"/>
              <a:t> metrics into Prometheus metrics. </a:t>
            </a:r>
          </a:p>
          <a:p>
            <a:r>
              <a:rPr lang="en-US" dirty="0"/>
              <a:t>This is because the </a:t>
            </a:r>
            <a:r>
              <a:rPr lang="en-US" dirty="0" err="1"/>
              <a:t>StatsD</a:t>
            </a:r>
            <a:r>
              <a:rPr lang="en-US" dirty="0"/>
              <a:t> text-format represents metrics differently to Prometheus' exposition format which is represented like this:</a:t>
            </a:r>
          </a:p>
          <a:p>
            <a:r>
              <a:rPr lang="en-US" dirty="0"/>
              <a:t>&lt;time series name&gt;{&lt;label name&gt;=&lt;label value&gt;,...}</a:t>
            </a:r>
          </a:p>
          <a:p>
            <a:endParaRPr lang="en-IN" dirty="0"/>
          </a:p>
        </p:txBody>
      </p:sp>
      <p:sp>
        <p:nvSpPr>
          <p:cNvPr id="3" name="Title 2">
            <a:extLst>
              <a:ext uri="{FF2B5EF4-FFF2-40B4-BE49-F238E27FC236}">
                <a16:creationId xmlns:a16="http://schemas.microsoft.com/office/drawing/2014/main" id="{AB846892-C0A7-EFFA-A29A-5B60B8F5BAA4}"/>
              </a:ext>
            </a:extLst>
          </p:cNvPr>
          <p:cNvSpPr>
            <a:spLocks noGrp="1"/>
          </p:cNvSpPr>
          <p:nvPr>
            <p:ph type="title"/>
          </p:nvPr>
        </p:nvSpPr>
        <p:spPr/>
        <p:txBody>
          <a:bodyPr/>
          <a:lstStyle/>
          <a:p>
            <a:r>
              <a:rPr lang="en-IN" dirty="0" err="1"/>
              <a:t>Statsd</a:t>
            </a:r>
            <a:r>
              <a:rPr lang="en-IN" dirty="0"/>
              <a:t>-Exporter</a:t>
            </a:r>
          </a:p>
        </p:txBody>
      </p:sp>
    </p:spTree>
    <p:extLst>
      <p:ext uri="{BB962C8B-B14F-4D97-AF65-F5344CB8AC3E}">
        <p14:creationId xmlns:p14="http://schemas.microsoft.com/office/powerpoint/2010/main" val="2507769063"/>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B846892-C0A7-EFFA-A29A-5B60B8F5BAA4}"/>
              </a:ext>
            </a:extLst>
          </p:cNvPr>
          <p:cNvSpPr>
            <a:spLocks noGrp="1"/>
          </p:cNvSpPr>
          <p:nvPr>
            <p:ph type="title"/>
          </p:nvPr>
        </p:nvSpPr>
        <p:spPr/>
        <p:txBody>
          <a:bodyPr/>
          <a:lstStyle/>
          <a:p>
            <a:r>
              <a:rPr lang="en-IN" dirty="0" err="1"/>
              <a:t>Statsd</a:t>
            </a:r>
            <a:r>
              <a:rPr lang="en-IN" dirty="0"/>
              <a:t>-Exporter</a:t>
            </a:r>
          </a:p>
        </p:txBody>
      </p:sp>
      <p:pic>
        <p:nvPicPr>
          <p:cNvPr id="2050" name="Picture 2">
            <a:extLst>
              <a:ext uri="{FF2B5EF4-FFF2-40B4-BE49-F238E27FC236}">
                <a16:creationId xmlns:a16="http://schemas.microsoft.com/office/drawing/2014/main" id="{7CD8E0E9-D676-B2DB-82F4-2B493198F3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3008" y="1447800"/>
            <a:ext cx="8382000" cy="510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7526111"/>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C842FC5-792C-9EFA-4DC1-070B410E17C6}"/>
              </a:ext>
            </a:extLst>
          </p:cNvPr>
          <p:cNvSpPr>
            <a:spLocks noGrp="1"/>
          </p:cNvSpPr>
          <p:nvPr>
            <p:ph type="title"/>
          </p:nvPr>
        </p:nvSpPr>
        <p:spPr/>
        <p:txBody>
          <a:bodyPr/>
          <a:lstStyle/>
          <a:p>
            <a:r>
              <a:rPr lang="en-IN" dirty="0"/>
              <a:t>Types of Monitoring Systems</a:t>
            </a:r>
          </a:p>
        </p:txBody>
      </p:sp>
      <p:pic>
        <p:nvPicPr>
          <p:cNvPr id="1026" name="Picture 2" descr="1">
            <a:extLst>
              <a:ext uri="{FF2B5EF4-FFF2-40B4-BE49-F238E27FC236}">
                <a16:creationId xmlns:a16="http://schemas.microsoft.com/office/drawing/2014/main" id="{499C7AEC-4269-A96D-8CCE-CE771E4666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4598" y="1981200"/>
            <a:ext cx="8508260" cy="3886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986430"/>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BB03192-B78D-0487-3715-FF19DB4CA986}"/>
              </a:ext>
            </a:extLst>
          </p:cNvPr>
          <p:cNvSpPr>
            <a:spLocks noGrp="1"/>
          </p:cNvSpPr>
          <p:nvPr>
            <p:ph sz="quarter" idx="12"/>
          </p:nvPr>
        </p:nvSpPr>
        <p:spPr/>
        <p:txBody>
          <a:bodyPr>
            <a:normAutofit fontScale="92500" lnSpcReduction="10000"/>
          </a:bodyPr>
          <a:lstStyle/>
          <a:p>
            <a:r>
              <a:rPr lang="en-US" dirty="0"/>
              <a:t>The Pull-based monitoring system actively obtains indicators, and the objects.</a:t>
            </a:r>
          </a:p>
          <a:p>
            <a:r>
              <a:rPr lang="en-US" dirty="0"/>
              <a:t>Monitoring system should have the capability to be accessed remotely. </a:t>
            </a:r>
          </a:p>
          <a:p>
            <a:r>
              <a:rPr lang="en-US" dirty="0"/>
              <a:t>Push-based monitoring systems do not actively obtain data, but the monitored objects actively push indicators. </a:t>
            </a:r>
          </a:p>
          <a:p>
            <a:r>
              <a:rPr lang="en-US" dirty="0"/>
              <a:t>There are differences between the two methods in many aspects. </a:t>
            </a:r>
          </a:p>
          <a:p>
            <a:r>
              <a:rPr lang="en-US" dirty="0"/>
              <a:t>For the construction and selection of monitoring systems, we must understand the advantages and disadvantages of these two methods in advance and choose the appropriate scheme for implementation. </a:t>
            </a:r>
            <a:endParaRPr lang="en-IN" dirty="0"/>
          </a:p>
        </p:txBody>
      </p:sp>
      <p:sp>
        <p:nvSpPr>
          <p:cNvPr id="3" name="Title 2">
            <a:extLst>
              <a:ext uri="{FF2B5EF4-FFF2-40B4-BE49-F238E27FC236}">
                <a16:creationId xmlns:a16="http://schemas.microsoft.com/office/drawing/2014/main" id="{8C842FC5-792C-9EFA-4DC1-070B410E17C6}"/>
              </a:ext>
            </a:extLst>
          </p:cNvPr>
          <p:cNvSpPr>
            <a:spLocks noGrp="1"/>
          </p:cNvSpPr>
          <p:nvPr>
            <p:ph type="title"/>
          </p:nvPr>
        </p:nvSpPr>
        <p:spPr/>
        <p:txBody>
          <a:bodyPr/>
          <a:lstStyle/>
          <a:p>
            <a:r>
              <a:rPr lang="en-IN" dirty="0"/>
              <a:t>Types of Monitoring Systems</a:t>
            </a:r>
          </a:p>
        </p:txBody>
      </p:sp>
    </p:spTree>
    <p:extLst>
      <p:ext uri="{BB962C8B-B14F-4D97-AF65-F5344CB8AC3E}">
        <p14:creationId xmlns:p14="http://schemas.microsoft.com/office/powerpoint/2010/main" val="3893365884"/>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C842FC5-792C-9EFA-4DC1-070B410E17C6}"/>
              </a:ext>
            </a:extLst>
          </p:cNvPr>
          <p:cNvSpPr>
            <a:spLocks noGrp="1"/>
          </p:cNvSpPr>
          <p:nvPr>
            <p:ph type="title"/>
          </p:nvPr>
        </p:nvSpPr>
        <p:spPr/>
        <p:txBody>
          <a:bodyPr/>
          <a:lstStyle/>
          <a:p>
            <a:r>
              <a:rPr lang="en-IN" dirty="0"/>
              <a:t>Types of Monitoring Systems</a:t>
            </a:r>
          </a:p>
        </p:txBody>
      </p:sp>
      <p:pic>
        <p:nvPicPr>
          <p:cNvPr id="7" name="Picture 6">
            <a:extLst>
              <a:ext uri="{FF2B5EF4-FFF2-40B4-BE49-F238E27FC236}">
                <a16:creationId xmlns:a16="http://schemas.microsoft.com/office/drawing/2014/main" id="{F742E2B7-FDB3-2DBD-59AF-DF9BD91EA5CE}"/>
              </a:ext>
            </a:extLst>
          </p:cNvPr>
          <p:cNvPicPr>
            <a:picLocks noChangeAspect="1"/>
          </p:cNvPicPr>
          <p:nvPr/>
        </p:nvPicPr>
        <p:blipFill rotWithShape="1">
          <a:blip r:embed="rId2"/>
          <a:srcRect l="7500" t="20371" r="40833" b="32222"/>
          <a:stretch/>
        </p:blipFill>
        <p:spPr>
          <a:xfrm>
            <a:off x="228601" y="1524000"/>
            <a:ext cx="8534400" cy="4648200"/>
          </a:xfrm>
          <a:prstGeom prst="rect">
            <a:avLst/>
          </a:prstGeom>
        </p:spPr>
      </p:pic>
    </p:spTree>
    <p:extLst>
      <p:ext uri="{BB962C8B-B14F-4D97-AF65-F5344CB8AC3E}">
        <p14:creationId xmlns:p14="http://schemas.microsoft.com/office/powerpoint/2010/main" val="3152621158"/>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C842FC5-792C-9EFA-4DC1-070B410E17C6}"/>
              </a:ext>
            </a:extLst>
          </p:cNvPr>
          <p:cNvSpPr>
            <a:spLocks noGrp="1"/>
          </p:cNvSpPr>
          <p:nvPr>
            <p:ph type="title"/>
          </p:nvPr>
        </p:nvSpPr>
        <p:spPr/>
        <p:txBody>
          <a:bodyPr/>
          <a:lstStyle/>
          <a:p>
            <a:r>
              <a:rPr lang="en-IN" dirty="0"/>
              <a:t>Types of Monitoring Systems</a:t>
            </a:r>
          </a:p>
        </p:txBody>
      </p:sp>
      <p:pic>
        <p:nvPicPr>
          <p:cNvPr id="4" name="Picture 3">
            <a:extLst>
              <a:ext uri="{FF2B5EF4-FFF2-40B4-BE49-F238E27FC236}">
                <a16:creationId xmlns:a16="http://schemas.microsoft.com/office/drawing/2014/main" id="{FB1A0508-6709-9D0A-7FC7-0E2F49C003AB}"/>
              </a:ext>
            </a:extLst>
          </p:cNvPr>
          <p:cNvPicPr>
            <a:picLocks noChangeAspect="1"/>
          </p:cNvPicPr>
          <p:nvPr/>
        </p:nvPicPr>
        <p:blipFill rotWithShape="1">
          <a:blip r:embed="rId2"/>
          <a:srcRect l="7500" t="20371" r="40000" b="5556"/>
          <a:stretch/>
        </p:blipFill>
        <p:spPr>
          <a:xfrm>
            <a:off x="462031" y="1267408"/>
            <a:ext cx="7311365" cy="5802671"/>
          </a:xfrm>
          <a:prstGeom prst="rect">
            <a:avLst/>
          </a:prstGeom>
        </p:spPr>
      </p:pic>
    </p:spTree>
    <p:extLst>
      <p:ext uri="{BB962C8B-B14F-4D97-AF65-F5344CB8AC3E}">
        <p14:creationId xmlns:p14="http://schemas.microsoft.com/office/powerpoint/2010/main" val="1734115365"/>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C842FC5-792C-9EFA-4DC1-070B410E17C6}"/>
              </a:ext>
            </a:extLst>
          </p:cNvPr>
          <p:cNvSpPr>
            <a:spLocks noGrp="1"/>
          </p:cNvSpPr>
          <p:nvPr>
            <p:ph type="title"/>
          </p:nvPr>
        </p:nvSpPr>
        <p:spPr/>
        <p:txBody>
          <a:bodyPr/>
          <a:lstStyle/>
          <a:p>
            <a:r>
              <a:rPr lang="en-IN" dirty="0"/>
              <a:t>Types of Monitoring Systems</a:t>
            </a:r>
          </a:p>
        </p:txBody>
      </p:sp>
      <p:pic>
        <p:nvPicPr>
          <p:cNvPr id="5" name="Picture 4">
            <a:extLst>
              <a:ext uri="{FF2B5EF4-FFF2-40B4-BE49-F238E27FC236}">
                <a16:creationId xmlns:a16="http://schemas.microsoft.com/office/drawing/2014/main" id="{DE846740-79DC-4ACD-EDA9-1532CCAD0B81}"/>
              </a:ext>
            </a:extLst>
          </p:cNvPr>
          <p:cNvPicPr>
            <a:picLocks noChangeAspect="1"/>
          </p:cNvPicPr>
          <p:nvPr/>
        </p:nvPicPr>
        <p:blipFill rotWithShape="1">
          <a:blip r:embed="rId2"/>
          <a:srcRect l="7500" t="11481" r="40833" b="50000"/>
          <a:stretch/>
        </p:blipFill>
        <p:spPr>
          <a:xfrm>
            <a:off x="461035" y="1905000"/>
            <a:ext cx="8176846" cy="3429000"/>
          </a:xfrm>
          <a:prstGeom prst="rect">
            <a:avLst/>
          </a:prstGeom>
        </p:spPr>
      </p:pic>
    </p:spTree>
    <p:extLst>
      <p:ext uri="{BB962C8B-B14F-4D97-AF65-F5344CB8AC3E}">
        <p14:creationId xmlns:p14="http://schemas.microsoft.com/office/powerpoint/2010/main" val="3960674440"/>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C842FC5-792C-9EFA-4DC1-070B410E17C6}"/>
              </a:ext>
            </a:extLst>
          </p:cNvPr>
          <p:cNvSpPr>
            <a:spLocks noGrp="1"/>
          </p:cNvSpPr>
          <p:nvPr>
            <p:ph type="title"/>
          </p:nvPr>
        </p:nvSpPr>
        <p:spPr/>
        <p:txBody>
          <a:bodyPr/>
          <a:lstStyle/>
          <a:p>
            <a:r>
              <a:rPr lang="en-IN" dirty="0"/>
              <a:t>Types of Monitoring Systems</a:t>
            </a:r>
          </a:p>
        </p:txBody>
      </p:sp>
      <p:pic>
        <p:nvPicPr>
          <p:cNvPr id="2050" name="Picture 2" descr="3">
            <a:extLst>
              <a:ext uri="{FF2B5EF4-FFF2-40B4-BE49-F238E27FC236}">
                <a16:creationId xmlns:a16="http://schemas.microsoft.com/office/drawing/2014/main" id="{D200AD45-934A-F564-8F06-A7BEA4E89FA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7663" y="2514600"/>
            <a:ext cx="8448675" cy="261937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3ABEB100-EA1E-DFCE-B01E-7B23790D8D9F}"/>
              </a:ext>
            </a:extLst>
          </p:cNvPr>
          <p:cNvSpPr txBox="1"/>
          <p:nvPr/>
        </p:nvSpPr>
        <p:spPr>
          <a:xfrm>
            <a:off x="2464035" y="1600200"/>
            <a:ext cx="2642070" cy="646331"/>
          </a:xfrm>
          <a:prstGeom prst="rect">
            <a:avLst/>
          </a:prstGeom>
          <a:noFill/>
        </p:spPr>
        <p:txBody>
          <a:bodyPr wrap="none" rtlCol="0">
            <a:spAutoFit/>
          </a:bodyPr>
          <a:lstStyle/>
          <a:p>
            <a:r>
              <a:rPr lang="en-IN" b="1" i="0" dirty="0">
                <a:solidFill>
                  <a:srgbClr val="24292E"/>
                </a:solidFill>
                <a:effectLst/>
                <a:latin typeface="Roboto-Regular"/>
              </a:rPr>
              <a:t>Pull Model Architecture</a:t>
            </a:r>
          </a:p>
          <a:p>
            <a:endParaRPr lang="en-IN" dirty="0"/>
          </a:p>
        </p:txBody>
      </p:sp>
    </p:spTree>
    <p:extLst>
      <p:ext uri="{BB962C8B-B14F-4D97-AF65-F5344CB8AC3E}">
        <p14:creationId xmlns:p14="http://schemas.microsoft.com/office/powerpoint/2010/main" val="3982722521"/>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F469C59B-B72A-D2FE-16DA-3CF38B31CC42}"/>
              </a:ext>
            </a:extLst>
          </p:cNvPr>
          <p:cNvSpPr>
            <a:spLocks noGrp="1"/>
          </p:cNvSpPr>
          <p:nvPr>
            <p:ph sz="quarter" idx="12"/>
          </p:nvPr>
        </p:nvSpPr>
        <p:spPr>
          <a:xfrm>
            <a:off x="457201" y="1381124"/>
            <a:ext cx="8228012" cy="5095875"/>
          </a:xfrm>
        </p:spPr>
        <p:txBody>
          <a:bodyPr>
            <a:normAutofit fontScale="77500" lnSpcReduction="20000"/>
          </a:bodyPr>
          <a:lstStyle/>
          <a:p>
            <a:r>
              <a:rPr lang="en-US" dirty="0"/>
              <a:t>Pull Architecture</a:t>
            </a:r>
          </a:p>
          <a:p>
            <a:r>
              <a:rPr lang="en-US" dirty="0"/>
              <a:t>Service discovery system, including host service discovery (generally depends on the company's CMDB system), application service discovery (such as Consul), and PaaS service discovery (such as Kubernetes). </a:t>
            </a:r>
          </a:p>
          <a:p>
            <a:r>
              <a:rPr lang="en-US" dirty="0"/>
              <a:t>The pull module needs to have the capability to connect to these service discovery systems.</a:t>
            </a:r>
          </a:p>
          <a:p>
            <a:r>
              <a:rPr lang="en-US" dirty="0"/>
              <a:t>In addition to the service discovery part, the Pull core module generally uses the common protocol to pull data from the remote end. </a:t>
            </a:r>
          </a:p>
          <a:p>
            <a:r>
              <a:rPr lang="en-US" dirty="0"/>
              <a:t>It usually supports configuration pull interval, timeout interval, metric filtering, rename, and simple process capabilities.</a:t>
            </a:r>
          </a:p>
          <a:p>
            <a:r>
              <a:rPr lang="en-US" dirty="0"/>
              <a:t>The application-end SDK supports listening to a fixed port to provide the capability to be pulled.</a:t>
            </a:r>
          </a:p>
          <a:p>
            <a:r>
              <a:rPr lang="en-US" dirty="0"/>
              <a:t>Since various middleware and other systems are incompatible with the Pull protocol, it is necessary to develop an Agent corresponding to Exporter to support pulling the metrics of these systems and provide standard Pull interfaces.</a:t>
            </a:r>
            <a:endParaRPr lang="en-IN" dirty="0"/>
          </a:p>
        </p:txBody>
      </p:sp>
      <p:sp>
        <p:nvSpPr>
          <p:cNvPr id="3" name="Title 2">
            <a:extLst>
              <a:ext uri="{FF2B5EF4-FFF2-40B4-BE49-F238E27FC236}">
                <a16:creationId xmlns:a16="http://schemas.microsoft.com/office/drawing/2014/main" id="{8C842FC5-792C-9EFA-4DC1-070B410E17C6}"/>
              </a:ext>
            </a:extLst>
          </p:cNvPr>
          <p:cNvSpPr>
            <a:spLocks noGrp="1"/>
          </p:cNvSpPr>
          <p:nvPr>
            <p:ph type="title"/>
          </p:nvPr>
        </p:nvSpPr>
        <p:spPr/>
        <p:txBody>
          <a:bodyPr/>
          <a:lstStyle/>
          <a:p>
            <a:r>
              <a:rPr lang="en-IN" dirty="0"/>
              <a:t>Types of Monitoring Systems</a:t>
            </a:r>
          </a:p>
        </p:txBody>
      </p:sp>
    </p:spTree>
    <p:extLst>
      <p:ext uri="{BB962C8B-B14F-4D97-AF65-F5344CB8AC3E}">
        <p14:creationId xmlns:p14="http://schemas.microsoft.com/office/powerpoint/2010/main" val="2177279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8B708B5-23FC-CD9B-145C-0480B1680576}"/>
              </a:ext>
            </a:extLst>
          </p:cNvPr>
          <p:cNvSpPr>
            <a:spLocks noGrp="1"/>
          </p:cNvSpPr>
          <p:nvPr>
            <p:ph sz="quarter" idx="12"/>
          </p:nvPr>
        </p:nvSpPr>
        <p:spPr>
          <a:xfrm>
            <a:off x="457201" y="1381124"/>
            <a:ext cx="8228012" cy="5095875"/>
          </a:xfrm>
        </p:spPr>
        <p:txBody>
          <a:bodyPr>
            <a:normAutofit/>
          </a:bodyPr>
          <a:lstStyle/>
          <a:p>
            <a:r>
              <a:rPr lang="en-US" b="1" dirty="0"/>
              <a:t>Healthcare Metrics:</a:t>
            </a:r>
            <a:endParaRPr lang="en-US" dirty="0"/>
          </a:p>
          <a:p>
            <a:pPr lvl="1">
              <a:buFont typeface="Arial" panose="020B0604020202020204" pitchFamily="34" charset="0"/>
              <a:buChar char="•"/>
            </a:pPr>
            <a:r>
              <a:rPr lang="en-US" b="1" dirty="0"/>
              <a:t>Patient Satisfaction Score:</a:t>
            </a:r>
            <a:r>
              <a:rPr lang="en-US" dirty="0"/>
              <a:t> Measures patient satisfaction with healthcare services.</a:t>
            </a:r>
          </a:p>
          <a:p>
            <a:pPr lvl="1">
              <a:buFont typeface="Arial" panose="020B0604020202020204" pitchFamily="34" charset="0"/>
              <a:buChar char="•"/>
            </a:pPr>
            <a:r>
              <a:rPr lang="en-US" b="1" dirty="0"/>
              <a:t>Average Length of Stay (ALOS):</a:t>
            </a:r>
            <a:r>
              <a:rPr lang="en-US" dirty="0"/>
              <a:t> The average number of days a patient spends in the hospital.</a:t>
            </a:r>
          </a:p>
          <a:p>
            <a:pPr lvl="1">
              <a:buFont typeface="Arial" panose="020B0604020202020204" pitchFamily="34" charset="0"/>
              <a:buChar char="•"/>
            </a:pPr>
            <a:r>
              <a:rPr lang="en-US" b="1" dirty="0"/>
              <a:t>Readmission Rates:</a:t>
            </a:r>
            <a:r>
              <a:rPr lang="en-US" dirty="0"/>
              <a:t> The percentage of patients who return to the hospital after discharge.</a:t>
            </a:r>
          </a:p>
          <a:p>
            <a:endParaRPr lang="en-US" dirty="0"/>
          </a:p>
        </p:txBody>
      </p:sp>
      <p:sp>
        <p:nvSpPr>
          <p:cNvPr id="2" name="Title 1">
            <a:extLst>
              <a:ext uri="{FF2B5EF4-FFF2-40B4-BE49-F238E27FC236}">
                <a16:creationId xmlns:a16="http://schemas.microsoft.com/office/drawing/2014/main" id="{CF99FBA3-7567-7C87-B871-ED498FC4E741}"/>
              </a:ext>
            </a:extLst>
          </p:cNvPr>
          <p:cNvSpPr>
            <a:spLocks noGrp="1"/>
          </p:cNvSpPr>
          <p:nvPr>
            <p:ph type="title"/>
          </p:nvPr>
        </p:nvSpPr>
        <p:spPr/>
        <p:txBody>
          <a:bodyPr/>
          <a:lstStyle/>
          <a:p>
            <a:r>
              <a:rPr lang="en-IN" dirty="0"/>
              <a:t>Types of Metrics</a:t>
            </a:r>
          </a:p>
        </p:txBody>
      </p:sp>
    </p:spTree>
    <p:extLst>
      <p:ext uri="{BB962C8B-B14F-4D97-AF65-F5344CB8AC3E}">
        <p14:creationId xmlns:p14="http://schemas.microsoft.com/office/powerpoint/2010/main" val="975290300"/>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F469C59B-B72A-D2FE-16DA-3CF38B31CC42}"/>
              </a:ext>
            </a:extLst>
          </p:cNvPr>
          <p:cNvSpPr>
            <a:spLocks noGrp="1"/>
          </p:cNvSpPr>
          <p:nvPr>
            <p:ph sz="quarter" idx="12"/>
          </p:nvPr>
        </p:nvSpPr>
        <p:spPr>
          <a:xfrm>
            <a:off x="457201" y="1381124"/>
            <a:ext cx="8228012" cy="5095875"/>
          </a:xfrm>
        </p:spPr>
        <p:txBody>
          <a:bodyPr>
            <a:normAutofit lnSpcReduction="10000"/>
          </a:bodyPr>
          <a:lstStyle/>
          <a:p>
            <a:r>
              <a:rPr lang="en-US" dirty="0"/>
              <a:t>Push Model Architecture</a:t>
            </a:r>
          </a:p>
          <a:p>
            <a:pPr lvl="1"/>
            <a:r>
              <a:rPr lang="en-US" dirty="0"/>
              <a:t>The Push model is simple and can be described as follows.</a:t>
            </a:r>
          </a:p>
          <a:p>
            <a:pPr lvl="1"/>
            <a:r>
              <a:rPr lang="en-US" dirty="0"/>
              <a:t>Push Agent supports pulling the metric data of various monitored objects and pushing them to the server.</a:t>
            </a:r>
          </a:p>
          <a:p>
            <a:pPr lvl="1"/>
            <a:r>
              <a:rPr lang="en-US" dirty="0"/>
              <a:t>It can be deployed in a manner coupled with the monitoring system or deployed separately.</a:t>
            </a:r>
          </a:p>
          <a:p>
            <a:pPr lvl="1"/>
            <a:r>
              <a:rPr lang="en-US" dirty="0" err="1"/>
              <a:t>ConfigCenter</a:t>
            </a:r>
            <a:r>
              <a:rPr lang="en-US" dirty="0"/>
              <a:t> (optional) can provide centralized dynamic configuration capabilities, such as monitoring targets, collection intervals, metric filtering, metric processing, and remote targets.</a:t>
            </a:r>
          </a:p>
          <a:p>
            <a:pPr lvl="1"/>
            <a:r>
              <a:rPr lang="en-US" dirty="0"/>
              <a:t>The application-end SDK supports sending data to the monitoring backend or the local agent (usually, the local agent also implements a set of backend interfaces).</a:t>
            </a:r>
            <a:endParaRPr lang="en-IN" dirty="0"/>
          </a:p>
        </p:txBody>
      </p:sp>
      <p:sp>
        <p:nvSpPr>
          <p:cNvPr id="3" name="Title 2">
            <a:extLst>
              <a:ext uri="{FF2B5EF4-FFF2-40B4-BE49-F238E27FC236}">
                <a16:creationId xmlns:a16="http://schemas.microsoft.com/office/drawing/2014/main" id="{8C842FC5-792C-9EFA-4DC1-070B410E17C6}"/>
              </a:ext>
            </a:extLst>
          </p:cNvPr>
          <p:cNvSpPr>
            <a:spLocks noGrp="1"/>
          </p:cNvSpPr>
          <p:nvPr>
            <p:ph type="title"/>
          </p:nvPr>
        </p:nvSpPr>
        <p:spPr/>
        <p:txBody>
          <a:bodyPr/>
          <a:lstStyle/>
          <a:p>
            <a:r>
              <a:rPr lang="en-IN" dirty="0"/>
              <a:t>Types of Monitoring Systems</a:t>
            </a:r>
          </a:p>
        </p:txBody>
      </p:sp>
    </p:spTree>
    <p:extLst>
      <p:ext uri="{BB962C8B-B14F-4D97-AF65-F5344CB8AC3E}">
        <p14:creationId xmlns:p14="http://schemas.microsoft.com/office/powerpoint/2010/main" val="753276965"/>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6F5309E-DFA6-4C6F-56AB-FF4D53E775A6}"/>
              </a:ext>
            </a:extLst>
          </p:cNvPr>
          <p:cNvSpPr>
            <a:spLocks noGrp="1"/>
          </p:cNvSpPr>
          <p:nvPr>
            <p:ph sz="quarter" idx="12"/>
          </p:nvPr>
        </p:nvSpPr>
        <p:spPr>
          <a:xfrm>
            <a:off x="457201" y="1381124"/>
            <a:ext cx="8228012" cy="5095875"/>
          </a:xfrm>
        </p:spPr>
        <p:txBody>
          <a:bodyPr>
            <a:normAutofit fontScale="92500" lnSpcReduction="10000"/>
          </a:bodyPr>
          <a:lstStyle/>
          <a:p>
            <a:r>
              <a:rPr lang="en-US" dirty="0"/>
              <a:t>Prometheus is a primarily pull-based monitoring system.</a:t>
            </a:r>
          </a:p>
          <a:p>
            <a:r>
              <a:rPr lang="en-US" dirty="0"/>
              <a:t>An additional component called the "Push gateway" is available for pushing metrics from external applications and services. </a:t>
            </a:r>
          </a:p>
          <a:p>
            <a:r>
              <a:rPr lang="en-US" dirty="0"/>
              <a:t>The Push gateway is useful for collecting metrics from systems that are not compatible with the otherwise pull-based infrastructure.</a:t>
            </a:r>
          </a:p>
          <a:p>
            <a:r>
              <a:rPr lang="en-US" dirty="0"/>
              <a:t>For instance, short-lived batch jobs that are ephemeral in nature may start and end before Prometheus can discover and scrape metrics from them. </a:t>
            </a:r>
          </a:p>
          <a:p>
            <a:r>
              <a:rPr lang="en-US" dirty="0"/>
              <a:t>The Prometheus </a:t>
            </a:r>
            <a:r>
              <a:rPr lang="en-US" dirty="0" err="1"/>
              <a:t>Pushgateway</a:t>
            </a:r>
            <a:r>
              <a:rPr lang="en-US" dirty="0"/>
              <a:t> can be used to push the metrics of such processes to prevent losing essential data before they get a chance to get scraped.</a:t>
            </a:r>
            <a:endParaRPr lang="en-IN" dirty="0"/>
          </a:p>
        </p:txBody>
      </p:sp>
      <p:sp>
        <p:nvSpPr>
          <p:cNvPr id="3" name="Title 2">
            <a:extLst>
              <a:ext uri="{FF2B5EF4-FFF2-40B4-BE49-F238E27FC236}">
                <a16:creationId xmlns:a16="http://schemas.microsoft.com/office/drawing/2014/main" id="{EAE62683-09B0-B32B-A4E8-62EA2F952FF5}"/>
              </a:ext>
            </a:extLst>
          </p:cNvPr>
          <p:cNvSpPr>
            <a:spLocks noGrp="1"/>
          </p:cNvSpPr>
          <p:nvPr>
            <p:ph type="title"/>
          </p:nvPr>
        </p:nvSpPr>
        <p:spPr/>
        <p:txBody>
          <a:bodyPr/>
          <a:lstStyle/>
          <a:p>
            <a:r>
              <a:rPr lang="en-IN" dirty="0"/>
              <a:t>Prometheus Push gateway</a:t>
            </a:r>
          </a:p>
        </p:txBody>
      </p:sp>
    </p:spTree>
    <p:extLst>
      <p:ext uri="{BB962C8B-B14F-4D97-AF65-F5344CB8AC3E}">
        <p14:creationId xmlns:p14="http://schemas.microsoft.com/office/powerpoint/2010/main" val="2669552682"/>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6F5309E-DFA6-4C6F-56AB-FF4D53E775A6}"/>
              </a:ext>
            </a:extLst>
          </p:cNvPr>
          <p:cNvSpPr>
            <a:spLocks noGrp="1"/>
          </p:cNvSpPr>
          <p:nvPr>
            <p:ph sz="quarter" idx="12"/>
          </p:nvPr>
        </p:nvSpPr>
        <p:spPr>
          <a:xfrm>
            <a:off x="457201" y="1381124"/>
            <a:ext cx="8228012" cy="5095875"/>
          </a:xfrm>
        </p:spPr>
        <p:txBody>
          <a:bodyPr>
            <a:normAutofit/>
          </a:bodyPr>
          <a:lstStyle/>
          <a:p>
            <a:r>
              <a:rPr lang="en-US" dirty="0"/>
              <a:t>Applications only generate metrics after we add instrumentation to their code. </a:t>
            </a:r>
          </a:p>
          <a:p>
            <a:r>
              <a:rPr lang="en-US" dirty="0"/>
              <a:t>We can do this via one of the Prometheus client libraries.</a:t>
            </a:r>
          </a:p>
          <a:p>
            <a:r>
              <a:rPr lang="en-US" dirty="0"/>
              <a:t>Prometheus official client libraries are compatible with Java/JVM, Go, Python, and Ruby. </a:t>
            </a:r>
          </a:p>
          <a:p>
            <a:r>
              <a:rPr lang="en-US" dirty="0"/>
              <a:t>Third-party client libraries are also available for Node.js, Haskell, C#/</a:t>
            </a:r>
            <a:r>
              <a:rPr lang="en-US" dirty="0" err="1"/>
              <a:t>.Net</a:t>
            </a:r>
            <a:r>
              <a:rPr lang="en-US" dirty="0"/>
              <a:t>, Common Lisp, Dart, Erlang, Rust, and more.</a:t>
            </a:r>
          </a:p>
          <a:p>
            <a:r>
              <a:rPr lang="en-US" dirty="0"/>
              <a:t>Choose a Prometheus client library that matches the language of our application. </a:t>
            </a:r>
          </a:p>
        </p:txBody>
      </p:sp>
      <p:sp>
        <p:nvSpPr>
          <p:cNvPr id="3" name="Title 2">
            <a:extLst>
              <a:ext uri="{FF2B5EF4-FFF2-40B4-BE49-F238E27FC236}">
                <a16:creationId xmlns:a16="http://schemas.microsoft.com/office/drawing/2014/main" id="{EAE62683-09B0-B32B-A4E8-62EA2F952FF5}"/>
              </a:ext>
            </a:extLst>
          </p:cNvPr>
          <p:cNvSpPr>
            <a:spLocks noGrp="1"/>
          </p:cNvSpPr>
          <p:nvPr>
            <p:ph type="title"/>
          </p:nvPr>
        </p:nvSpPr>
        <p:spPr/>
        <p:txBody>
          <a:bodyPr/>
          <a:lstStyle/>
          <a:p>
            <a:r>
              <a:rPr lang="en-IN" dirty="0"/>
              <a:t>Prometheus Client Libraries</a:t>
            </a:r>
          </a:p>
        </p:txBody>
      </p:sp>
    </p:spTree>
    <p:extLst>
      <p:ext uri="{BB962C8B-B14F-4D97-AF65-F5344CB8AC3E}">
        <p14:creationId xmlns:p14="http://schemas.microsoft.com/office/powerpoint/2010/main" val="472279540"/>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D979D64-EA1F-4542-6CA3-622ADC150E45}"/>
              </a:ext>
            </a:extLst>
          </p:cNvPr>
          <p:cNvSpPr>
            <a:spLocks noGrp="1"/>
          </p:cNvSpPr>
          <p:nvPr>
            <p:ph sz="quarter" idx="12"/>
          </p:nvPr>
        </p:nvSpPr>
        <p:spPr/>
        <p:txBody>
          <a:bodyPr/>
          <a:lstStyle/>
          <a:p>
            <a:r>
              <a:rPr lang="en-US" dirty="0"/>
              <a:t>Prometheus Alert manager is a critical component of the Prometheus ecosystem responsible for handling alerts generated by Prometheus and managing how these alerts are delivered. </a:t>
            </a:r>
          </a:p>
          <a:p>
            <a:r>
              <a:rPr lang="en-US" dirty="0"/>
              <a:t>The architecture of Prometheus Alert manager focuses on receiving, processing, and routing alerts based on defined rules. </a:t>
            </a:r>
            <a:endParaRPr lang="en-IN" dirty="0"/>
          </a:p>
        </p:txBody>
      </p:sp>
      <p:sp>
        <p:nvSpPr>
          <p:cNvPr id="3" name="Title 2">
            <a:extLst>
              <a:ext uri="{FF2B5EF4-FFF2-40B4-BE49-F238E27FC236}">
                <a16:creationId xmlns:a16="http://schemas.microsoft.com/office/drawing/2014/main" id="{60934C56-6555-D80C-E963-539F49DC08B7}"/>
              </a:ext>
            </a:extLst>
          </p:cNvPr>
          <p:cNvSpPr>
            <a:spLocks noGrp="1"/>
          </p:cNvSpPr>
          <p:nvPr>
            <p:ph type="title"/>
          </p:nvPr>
        </p:nvSpPr>
        <p:spPr>
          <a:xfrm>
            <a:off x="494524" y="170122"/>
            <a:ext cx="8205261" cy="785553"/>
          </a:xfrm>
        </p:spPr>
        <p:txBody>
          <a:bodyPr/>
          <a:lstStyle/>
          <a:p>
            <a:r>
              <a:rPr lang="en-IN" dirty="0"/>
              <a:t>Alert Manager Architecture</a:t>
            </a:r>
          </a:p>
        </p:txBody>
      </p:sp>
    </p:spTree>
    <p:extLst>
      <p:ext uri="{BB962C8B-B14F-4D97-AF65-F5344CB8AC3E}">
        <p14:creationId xmlns:p14="http://schemas.microsoft.com/office/powerpoint/2010/main" val="1448216075"/>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AE62683-09B0-B32B-A4E8-62EA2F952FF5}"/>
              </a:ext>
            </a:extLst>
          </p:cNvPr>
          <p:cNvSpPr>
            <a:spLocks noGrp="1"/>
          </p:cNvSpPr>
          <p:nvPr>
            <p:ph type="title"/>
          </p:nvPr>
        </p:nvSpPr>
        <p:spPr/>
        <p:txBody>
          <a:bodyPr/>
          <a:lstStyle/>
          <a:p>
            <a:r>
              <a:rPr lang="en-IN" dirty="0"/>
              <a:t>Prometheus Alert manager</a:t>
            </a:r>
          </a:p>
        </p:txBody>
      </p:sp>
      <p:pic>
        <p:nvPicPr>
          <p:cNvPr id="1026" name="Picture 2">
            <a:extLst>
              <a:ext uri="{FF2B5EF4-FFF2-40B4-BE49-F238E27FC236}">
                <a16:creationId xmlns:a16="http://schemas.microsoft.com/office/drawing/2014/main" id="{3D2B959D-44A8-F68A-AC1C-EC7751F67B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4031" y="1828800"/>
            <a:ext cx="7679268" cy="43195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7160891"/>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D87BD87-43D5-CE4F-EB7A-262854874D07}"/>
              </a:ext>
            </a:extLst>
          </p:cNvPr>
          <p:cNvSpPr>
            <a:spLocks noGrp="1"/>
          </p:cNvSpPr>
          <p:nvPr>
            <p:ph sz="quarter" idx="12"/>
          </p:nvPr>
        </p:nvSpPr>
        <p:spPr>
          <a:xfrm>
            <a:off x="457201" y="1381124"/>
            <a:ext cx="8228012" cy="5172075"/>
          </a:xfrm>
        </p:spPr>
        <p:txBody>
          <a:bodyPr>
            <a:normAutofit fontScale="85000" lnSpcReduction="10000"/>
          </a:bodyPr>
          <a:lstStyle/>
          <a:p>
            <a:r>
              <a:rPr lang="en-US" b="1" dirty="0"/>
              <a:t>1. Alert Generation in Prometheus</a:t>
            </a:r>
          </a:p>
          <a:p>
            <a:r>
              <a:rPr lang="en-US" dirty="0"/>
              <a:t>The process starts in </a:t>
            </a:r>
            <a:r>
              <a:rPr lang="en-US" b="1" dirty="0"/>
              <a:t>Prometheus</a:t>
            </a:r>
            <a:r>
              <a:rPr lang="en-US" dirty="0"/>
              <a:t>, where rules are defined to trigger alerts based on conditions from the data being scraped. These rules are defined in </a:t>
            </a:r>
            <a:r>
              <a:rPr lang="en-US" b="1" dirty="0"/>
              <a:t>alerting rules</a:t>
            </a:r>
            <a:r>
              <a:rPr lang="en-US" dirty="0"/>
              <a:t>, which continuously evaluate time series data for conditions like high CPU usage or disk space exhaustion.</a:t>
            </a:r>
          </a:p>
          <a:p>
            <a:pPr>
              <a:buFont typeface="Arial" panose="020B0604020202020204" pitchFamily="34" charset="0"/>
              <a:buChar char="•"/>
            </a:pPr>
            <a:r>
              <a:rPr lang="en-US" b="1" dirty="0"/>
              <a:t>Alerting Rules</a:t>
            </a:r>
            <a:r>
              <a:rPr lang="en-US" dirty="0"/>
              <a:t>: These are defined in a Prometheus configuration file. Each rule specifies:</a:t>
            </a:r>
          </a:p>
          <a:p>
            <a:pPr marL="742950" lvl="1" indent="-285750">
              <a:buFont typeface="Arial" panose="020B0604020202020204" pitchFamily="34" charset="0"/>
              <a:buChar char="•"/>
            </a:pPr>
            <a:r>
              <a:rPr lang="en-US" b="1" dirty="0"/>
              <a:t>Condition</a:t>
            </a:r>
            <a:r>
              <a:rPr lang="en-US" dirty="0"/>
              <a:t>: The condition that needs to be met (e.g., CPU usage &gt; 90% for 5 minutes).</a:t>
            </a:r>
          </a:p>
          <a:p>
            <a:pPr marL="742950" lvl="1" indent="-285750">
              <a:buFont typeface="Arial" panose="020B0604020202020204" pitchFamily="34" charset="0"/>
              <a:buChar char="•"/>
            </a:pPr>
            <a:r>
              <a:rPr lang="en-US" b="1" dirty="0"/>
              <a:t>Labels</a:t>
            </a:r>
            <a:r>
              <a:rPr lang="en-US" dirty="0"/>
              <a:t>: Metadata about the alert (e.g., severity, instance).</a:t>
            </a:r>
          </a:p>
          <a:p>
            <a:pPr marL="742950" lvl="1" indent="-285750">
              <a:buFont typeface="Arial" panose="020B0604020202020204" pitchFamily="34" charset="0"/>
              <a:buChar char="•"/>
            </a:pPr>
            <a:r>
              <a:rPr lang="en-US" b="1" dirty="0"/>
              <a:t>Annotations</a:t>
            </a:r>
            <a:r>
              <a:rPr lang="en-US" dirty="0"/>
              <a:t>: Additional information for the alert (e.g., description, runbook URL).</a:t>
            </a:r>
          </a:p>
          <a:p>
            <a:r>
              <a:rPr lang="en-US" dirty="0"/>
              <a:t>Once the condition is met, the alerting rule triggers an alert, and Prometheus pushes these alerts to the </a:t>
            </a:r>
            <a:r>
              <a:rPr lang="en-US" b="1" dirty="0"/>
              <a:t>Alert manager</a:t>
            </a:r>
            <a:r>
              <a:rPr lang="en-US" dirty="0"/>
              <a:t>.</a:t>
            </a:r>
          </a:p>
          <a:p>
            <a:endParaRPr lang="en-IN" dirty="0"/>
          </a:p>
        </p:txBody>
      </p:sp>
      <p:sp>
        <p:nvSpPr>
          <p:cNvPr id="3" name="Title 2">
            <a:extLst>
              <a:ext uri="{FF2B5EF4-FFF2-40B4-BE49-F238E27FC236}">
                <a16:creationId xmlns:a16="http://schemas.microsoft.com/office/drawing/2014/main" id="{678ABB45-CC41-B8DC-C922-6A4803415BE1}"/>
              </a:ext>
            </a:extLst>
          </p:cNvPr>
          <p:cNvSpPr>
            <a:spLocks noGrp="1"/>
          </p:cNvSpPr>
          <p:nvPr>
            <p:ph type="title"/>
          </p:nvPr>
        </p:nvSpPr>
        <p:spPr/>
        <p:txBody>
          <a:bodyPr/>
          <a:lstStyle/>
          <a:p>
            <a:r>
              <a:rPr lang="en-IN" dirty="0"/>
              <a:t>Alert Manager Architecture</a:t>
            </a:r>
          </a:p>
        </p:txBody>
      </p:sp>
    </p:spTree>
    <p:extLst>
      <p:ext uri="{BB962C8B-B14F-4D97-AF65-F5344CB8AC3E}">
        <p14:creationId xmlns:p14="http://schemas.microsoft.com/office/powerpoint/2010/main" val="246497591"/>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D87BD87-43D5-CE4F-EB7A-262854874D07}"/>
              </a:ext>
            </a:extLst>
          </p:cNvPr>
          <p:cNvSpPr>
            <a:spLocks noGrp="1"/>
          </p:cNvSpPr>
          <p:nvPr>
            <p:ph sz="quarter" idx="12"/>
          </p:nvPr>
        </p:nvSpPr>
        <p:spPr>
          <a:xfrm>
            <a:off x="457201" y="1381124"/>
            <a:ext cx="8228012" cy="5172075"/>
          </a:xfrm>
        </p:spPr>
        <p:txBody>
          <a:bodyPr>
            <a:normAutofit fontScale="92500" lnSpcReduction="10000"/>
          </a:bodyPr>
          <a:lstStyle/>
          <a:p>
            <a:r>
              <a:rPr lang="en-US" b="1" dirty="0"/>
              <a:t>2. Alert manager's Role</a:t>
            </a:r>
          </a:p>
          <a:p>
            <a:r>
              <a:rPr lang="en-US" dirty="0"/>
              <a:t>The Prometheus </a:t>
            </a:r>
            <a:r>
              <a:rPr lang="en-US" b="1" dirty="0"/>
              <a:t>Alert manager</a:t>
            </a:r>
            <a:r>
              <a:rPr lang="en-US" dirty="0"/>
              <a:t> is a standalone service that manages these alerts. It handles:</a:t>
            </a:r>
          </a:p>
          <a:p>
            <a:pPr>
              <a:buFont typeface="Arial" panose="020B0604020202020204" pitchFamily="34" charset="0"/>
              <a:buChar char="•"/>
            </a:pPr>
            <a:r>
              <a:rPr lang="en-US" b="1" dirty="0"/>
              <a:t>Deduplication</a:t>
            </a:r>
            <a:r>
              <a:rPr lang="en-US" dirty="0"/>
              <a:t>: If Prometheus sends multiple alerts for the same condition, Alert manager deduplicates them to avoid multiple notifications for the same issue.</a:t>
            </a:r>
          </a:p>
          <a:p>
            <a:pPr>
              <a:buFont typeface="Arial" panose="020B0604020202020204" pitchFamily="34" charset="0"/>
              <a:buChar char="•"/>
            </a:pPr>
            <a:r>
              <a:rPr lang="en-US" b="1" dirty="0"/>
              <a:t>Grouping</a:t>
            </a:r>
            <a:r>
              <a:rPr lang="en-US" dirty="0"/>
              <a:t>: Similar alerts can be grouped together based on labels (e.g., alerts from the same instance, same service, or same severity). This helps reduce noise and sends a single notification for multiple related alerts.</a:t>
            </a:r>
          </a:p>
          <a:p>
            <a:pPr>
              <a:buFont typeface="Arial" panose="020B0604020202020204" pitchFamily="34" charset="0"/>
              <a:buChar char="•"/>
            </a:pPr>
            <a:r>
              <a:rPr lang="en-US" b="1" dirty="0"/>
              <a:t>Silencing</a:t>
            </a:r>
            <a:r>
              <a:rPr lang="en-US" dirty="0"/>
              <a:t>: Temporary suppression of alerts based on defined conditions (e.g., maintenance periods). Alerts matching the silence condition will not trigger notifications.</a:t>
            </a:r>
          </a:p>
          <a:p>
            <a:endParaRPr lang="en-IN" dirty="0"/>
          </a:p>
        </p:txBody>
      </p:sp>
      <p:sp>
        <p:nvSpPr>
          <p:cNvPr id="3" name="Title 2">
            <a:extLst>
              <a:ext uri="{FF2B5EF4-FFF2-40B4-BE49-F238E27FC236}">
                <a16:creationId xmlns:a16="http://schemas.microsoft.com/office/drawing/2014/main" id="{678ABB45-CC41-B8DC-C922-6A4803415BE1}"/>
              </a:ext>
            </a:extLst>
          </p:cNvPr>
          <p:cNvSpPr>
            <a:spLocks noGrp="1"/>
          </p:cNvSpPr>
          <p:nvPr>
            <p:ph type="title"/>
          </p:nvPr>
        </p:nvSpPr>
        <p:spPr/>
        <p:txBody>
          <a:bodyPr/>
          <a:lstStyle/>
          <a:p>
            <a:r>
              <a:rPr lang="en-IN" dirty="0"/>
              <a:t>Alert Manager Architecture</a:t>
            </a:r>
          </a:p>
        </p:txBody>
      </p:sp>
    </p:spTree>
    <p:extLst>
      <p:ext uri="{BB962C8B-B14F-4D97-AF65-F5344CB8AC3E}">
        <p14:creationId xmlns:p14="http://schemas.microsoft.com/office/powerpoint/2010/main" val="1180105584"/>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D87BD87-43D5-CE4F-EB7A-262854874D07}"/>
              </a:ext>
            </a:extLst>
          </p:cNvPr>
          <p:cNvSpPr>
            <a:spLocks noGrp="1"/>
          </p:cNvSpPr>
          <p:nvPr>
            <p:ph sz="quarter" idx="12"/>
          </p:nvPr>
        </p:nvSpPr>
        <p:spPr>
          <a:xfrm>
            <a:off x="457201" y="1381124"/>
            <a:ext cx="8228012" cy="5172075"/>
          </a:xfrm>
        </p:spPr>
        <p:txBody>
          <a:bodyPr>
            <a:normAutofit/>
          </a:bodyPr>
          <a:lstStyle/>
          <a:p>
            <a:pPr>
              <a:buFont typeface="Arial" panose="020B0604020202020204" pitchFamily="34" charset="0"/>
              <a:buChar char="•"/>
            </a:pPr>
            <a:r>
              <a:rPr lang="en-US" b="1" dirty="0"/>
              <a:t>Inhibition</a:t>
            </a:r>
            <a:r>
              <a:rPr lang="en-US" dirty="0"/>
              <a:t>: Prevents certain alerts from being sent if another alert is already firing (e.g., an "Instance Down" alert might inhibit related "Service Unavailable" alerts, as the root cause is the instance being down).</a:t>
            </a:r>
          </a:p>
          <a:p>
            <a:pPr>
              <a:buFont typeface="Arial" panose="020B0604020202020204" pitchFamily="34" charset="0"/>
              <a:buChar char="•"/>
            </a:pPr>
            <a:r>
              <a:rPr lang="en-US" b="1" dirty="0"/>
              <a:t>Routing</a:t>
            </a:r>
            <a:r>
              <a:rPr lang="en-US" dirty="0"/>
              <a:t>: Alert manager routes alerts to the right recipients based on rules defined in its configuration. It supports multiple notification integrations like:</a:t>
            </a:r>
          </a:p>
          <a:p>
            <a:pPr marL="742950" lvl="1" indent="-285750">
              <a:buFont typeface="Arial" panose="020B0604020202020204" pitchFamily="34" charset="0"/>
              <a:buChar char="•"/>
            </a:pPr>
            <a:r>
              <a:rPr lang="en-US" dirty="0"/>
              <a:t>Email</a:t>
            </a:r>
          </a:p>
          <a:p>
            <a:pPr marL="742950" lvl="1" indent="-285750">
              <a:buFont typeface="Arial" panose="020B0604020202020204" pitchFamily="34" charset="0"/>
              <a:buChar char="•"/>
            </a:pPr>
            <a:r>
              <a:rPr lang="en-US" dirty="0"/>
              <a:t>Slack</a:t>
            </a:r>
          </a:p>
          <a:p>
            <a:pPr marL="742950" lvl="1" indent="-285750">
              <a:buFont typeface="Arial" panose="020B0604020202020204" pitchFamily="34" charset="0"/>
              <a:buChar char="•"/>
            </a:pPr>
            <a:r>
              <a:rPr lang="en-US" dirty="0"/>
              <a:t>PagerDuty</a:t>
            </a:r>
          </a:p>
          <a:p>
            <a:pPr marL="742950" lvl="1" indent="-285750">
              <a:buFont typeface="Arial" panose="020B0604020202020204" pitchFamily="34" charset="0"/>
              <a:buChar char="•"/>
            </a:pPr>
            <a:r>
              <a:rPr lang="en-US" dirty="0"/>
              <a:t>Webhooks</a:t>
            </a:r>
          </a:p>
          <a:p>
            <a:pPr marL="742950" lvl="1" indent="-285750">
              <a:buFont typeface="Arial" panose="020B0604020202020204" pitchFamily="34" charset="0"/>
              <a:buChar char="•"/>
            </a:pPr>
            <a:r>
              <a:rPr lang="en-US" dirty="0"/>
              <a:t>Custom integrations</a:t>
            </a:r>
          </a:p>
          <a:p>
            <a:endParaRPr lang="en-IN" dirty="0"/>
          </a:p>
        </p:txBody>
      </p:sp>
      <p:sp>
        <p:nvSpPr>
          <p:cNvPr id="3" name="Title 2">
            <a:extLst>
              <a:ext uri="{FF2B5EF4-FFF2-40B4-BE49-F238E27FC236}">
                <a16:creationId xmlns:a16="http://schemas.microsoft.com/office/drawing/2014/main" id="{678ABB45-CC41-B8DC-C922-6A4803415BE1}"/>
              </a:ext>
            </a:extLst>
          </p:cNvPr>
          <p:cNvSpPr>
            <a:spLocks noGrp="1"/>
          </p:cNvSpPr>
          <p:nvPr>
            <p:ph type="title"/>
          </p:nvPr>
        </p:nvSpPr>
        <p:spPr/>
        <p:txBody>
          <a:bodyPr/>
          <a:lstStyle/>
          <a:p>
            <a:r>
              <a:rPr lang="en-IN" dirty="0"/>
              <a:t>Alert Manager Architecture</a:t>
            </a:r>
          </a:p>
        </p:txBody>
      </p:sp>
    </p:spTree>
    <p:extLst>
      <p:ext uri="{BB962C8B-B14F-4D97-AF65-F5344CB8AC3E}">
        <p14:creationId xmlns:p14="http://schemas.microsoft.com/office/powerpoint/2010/main" val="995083542"/>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8ABB45-CC41-B8DC-C922-6A4803415BE1}"/>
              </a:ext>
            </a:extLst>
          </p:cNvPr>
          <p:cNvSpPr>
            <a:spLocks noGrp="1"/>
          </p:cNvSpPr>
          <p:nvPr>
            <p:ph type="title"/>
          </p:nvPr>
        </p:nvSpPr>
        <p:spPr/>
        <p:txBody>
          <a:bodyPr/>
          <a:lstStyle/>
          <a:p>
            <a:r>
              <a:rPr lang="en-IN" dirty="0"/>
              <a:t>Alert Manager Architecture</a:t>
            </a:r>
          </a:p>
        </p:txBody>
      </p:sp>
      <p:sp>
        <p:nvSpPr>
          <p:cNvPr id="6" name="AutoShape 2" descr="A diagram illustrating the architecture of Prometheus Alertmanager. The diagram should show the flow of alerts from Prometheus (where alerting rules are defined), to the Alertmanager, and finally to receivers such as email, Slack, and PagerDuty. Include key components such as: Deduplication, Grouping, Routing, Silencing, Inhibition, and Receivers. Also, show how Alertmanager handles high availability with clustering, and how alerts flow through these components.">
            <a:extLst>
              <a:ext uri="{FF2B5EF4-FFF2-40B4-BE49-F238E27FC236}">
                <a16:creationId xmlns:a16="http://schemas.microsoft.com/office/drawing/2014/main" id="{ECF79C71-2D0E-0A31-7A8F-4F5C754DDABC}"/>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7" name="AutoShape 4" descr="A diagram illustrating the architecture of Prometheus Alertmanager. The diagram should show the flow of alerts from Prometheus (where alerting rules are defined), to the Alertmanager, and finally to receivers such as email, Slack, and PagerDuty. Include key components such as: Deduplication, Grouping, Routing, Silencing, Inhibition, and Receivers. Also, show how Alertmanager handles high availability with clustering, and how alerts flow through these components.">
            <a:extLst>
              <a:ext uri="{FF2B5EF4-FFF2-40B4-BE49-F238E27FC236}">
                <a16:creationId xmlns:a16="http://schemas.microsoft.com/office/drawing/2014/main" id="{D13975C8-4239-E0A8-6C2F-FF2EBF4A0CE5}"/>
              </a:ext>
            </a:extLst>
          </p:cNvPr>
          <p:cNvSpPr>
            <a:spLocks noChangeAspect="1" noChangeArrowheads="1"/>
          </p:cNvSpPr>
          <p:nvPr/>
        </p:nvSpPr>
        <p:spPr bwMode="auto">
          <a:xfrm>
            <a:off x="4572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9" name="Picture 8">
            <a:extLst>
              <a:ext uri="{FF2B5EF4-FFF2-40B4-BE49-F238E27FC236}">
                <a16:creationId xmlns:a16="http://schemas.microsoft.com/office/drawing/2014/main" id="{FCE72EBA-0F1C-9B35-5AE5-C68FFBF167CC}"/>
              </a:ext>
            </a:extLst>
          </p:cNvPr>
          <p:cNvPicPr>
            <a:picLocks noChangeAspect="1"/>
          </p:cNvPicPr>
          <p:nvPr/>
        </p:nvPicPr>
        <p:blipFill>
          <a:blip r:embed="rId2"/>
          <a:stretch>
            <a:fillRect/>
          </a:stretch>
        </p:blipFill>
        <p:spPr>
          <a:xfrm>
            <a:off x="1097835" y="1371600"/>
            <a:ext cx="6643530" cy="5181600"/>
          </a:xfrm>
          <a:prstGeom prst="rect">
            <a:avLst/>
          </a:prstGeom>
        </p:spPr>
      </p:pic>
    </p:spTree>
    <p:extLst>
      <p:ext uri="{BB962C8B-B14F-4D97-AF65-F5344CB8AC3E}">
        <p14:creationId xmlns:p14="http://schemas.microsoft.com/office/powerpoint/2010/main" val="3441234158"/>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BBC6CDB9-57B1-F6EB-E1E3-69378D6A6314}"/>
              </a:ext>
            </a:extLst>
          </p:cNvPr>
          <p:cNvSpPr>
            <a:spLocks noGrp="1"/>
          </p:cNvSpPr>
          <p:nvPr>
            <p:ph sz="quarter" idx="12"/>
          </p:nvPr>
        </p:nvSpPr>
        <p:spPr/>
        <p:txBody>
          <a:bodyPr>
            <a:normAutofit lnSpcReduction="10000"/>
          </a:bodyPr>
          <a:lstStyle/>
          <a:p>
            <a:r>
              <a:rPr lang="en-US" dirty="0"/>
              <a:t>3. Alert manager Components</a:t>
            </a:r>
          </a:p>
          <a:p>
            <a:r>
              <a:rPr lang="en-US" dirty="0"/>
              <a:t>a) Alert Receivers</a:t>
            </a:r>
          </a:p>
          <a:p>
            <a:pPr lvl="1"/>
            <a:r>
              <a:rPr lang="en-US" dirty="0"/>
              <a:t>These are systems or individuals who receive the alerts. Alerts can be sent to multiple receivers, such as:</a:t>
            </a:r>
          </a:p>
          <a:p>
            <a:pPr lvl="2"/>
            <a:r>
              <a:rPr lang="en-US" dirty="0"/>
              <a:t>Email</a:t>
            </a:r>
          </a:p>
          <a:p>
            <a:pPr lvl="2"/>
            <a:r>
              <a:rPr lang="en-US" dirty="0"/>
              <a:t>PagerDuty</a:t>
            </a:r>
          </a:p>
          <a:p>
            <a:pPr lvl="2"/>
            <a:r>
              <a:rPr lang="en-US" dirty="0"/>
              <a:t>Slack</a:t>
            </a:r>
          </a:p>
          <a:p>
            <a:pPr lvl="2"/>
            <a:r>
              <a:rPr lang="en-US" dirty="0"/>
              <a:t>Webhook (for custom systems)</a:t>
            </a:r>
          </a:p>
          <a:p>
            <a:pPr lvl="2"/>
            <a:r>
              <a:rPr lang="en-US" dirty="0" err="1"/>
              <a:t>OpsGenie</a:t>
            </a:r>
            <a:endParaRPr lang="en-US" dirty="0"/>
          </a:p>
          <a:p>
            <a:pPr lvl="1"/>
            <a:r>
              <a:rPr lang="en-US" dirty="0"/>
              <a:t>The routing of alerts to specific receivers is based on routing rules defined in the Alert manager configuration file (</a:t>
            </a:r>
            <a:r>
              <a:rPr lang="en-US" dirty="0" err="1"/>
              <a:t>alertmanager.yml</a:t>
            </a:r>
            <a:r>
              <a:rPr lang="en-US" dirty="0"/>
              <a:t>).</a:t>
            </a:r>
            <a:endParaRPr lang="en-IN" dirty="0"/>
          </a:p>
        </p:txBody>
      </p:sp>
      <p:sp>
        <p:nvSpPr>
          <p:cNvPr id="3" name="Title 2">
            <a:extLst>
              <a:ext uri="{FF2B5EF4-FFF2-40B4-BE49-F238E27FC236}">
                <a16:creationId xmlns:a16="http://schemas.microsoft.com/office/drawing/2014/main" id="{678ABB45-CC41-B8DC-C922-6A4803415BE1}"/>
              </a:ext>
            </a:extLst>
          </p:cNvPr>
          <p:cNvSpPr>
            <a:spLocks noGrp="1"/>
          </p:cNvSpPr>
          <p:nvPr>
            <p:ph type="title"/>
          </p:nvPr>
        </p:nvSpPr>
        <p:spPr/>
        <p:txBody>
          <a:bodyPr/>
          <a:lstStyle/>
          <a:p>
            <a:r>
              <a:rPr lang="en-IN" dirty="0"/>
              <a:t>Alert Manager Architecture</a:t>
            </a:r>
          </a:p>
        </p:txBody>
      </p:sp>
    </p:spTree>
    <p:extLst>
      <p:ext uri="{BB962C8B-B14F-4D97-AF65-F5344CB8AC3E}">
        <p14:creationId xmlns:p14="http://schemas.microsoft.com/office/powerpoint/2010/main" val="11271948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889E342B-D655-48AE-256E-DA6EAD58C5EC}"/>
              </a:ext>
            </a:extLst>
          </p:cNvPr>
          <p:cNvSpPr>
            <a:spLocks noGrp="1"/>
          </p:cNvSpPr>
          <p:nvPr>
            <p:ph sz="quarter" idx="12"/>
          </p:nvPr>
        </p:nvSpPr>
        <p:spPr/>
        <p:txBody>
          <a:bodyPr/>
          <a:lstStyle/>
          <a:p>
            <a:r>
              <a:rPr lang="en-IN" dirty="0"/>
              <a:t>Observability Concepts</a:t>
            </a:r>
          </a:p>
          <a:p>
            <a:r>
              <a:rPr lang="en-IN" dirty="0"/>
              <a:t>Prometheus fundamentals</a:t>
            </a:r>
          </a:p>
          <a:p>
            <a:r>
              <a:rPr lang="en-IN" dirty="0" err="1"/>
              <a:t>PromQL</a:t>
            </a:r>
            <a:endParaRPr lang="en-IN" dirty="0"/>
          </a:p>
          <a:p>
            <a:r>
              <a:rPr lang="en-IN" dirty="0"/>
              <a:t>Instrumentation and Exporters</a:t>
            </a:r>
          </a:p>
          <a:p>
            <a:r>
              <a:rPr lang="en-IN" dirty="0"/>
              <a:t>Alerting &amp; Dashboarding</a:t>
            </a:r>
          </a:p>
          <a:p>
            <a:r>
              <a:rPr lang="en-IN" dirty="0"/>
              <a:t>Alerting advanced</a:t>
            </a:r>
          </a:p>
          <a:p>
            <a:r>
              <a:rPr lang="en-IN" dirty="0"/>
              <a:t>Alert Manager HA</a:t>
            </a:r>
          </a:p>
          <a:p>
            <a:r>
              <a:rPr lang="en-IN" dirty="0"/>
              <a:t>Prometheus Federation</a:t>
            </a:r>
          </a:p>
          <a:p>
            <a:r>
              <a:rPr lang="en-IN" dirty="0"/>
              <a:t>Grafana</a:t>
            </a:r>
          </a:p>
        </p:txBody>
      </p:sp>
      <p:sp>
        <p:nvSpPr>
          <p:cNvPr id="3" name="Title 2">
            <a:extLst>
              <a:ext uri="{FF2B5EF4-FFF2-40B4-BE49-F238E27FC236}">
                <a16:creationId xmlns:a16="http://schemas.microsoft.com/office/drawing/2014/main" id="{EE8A2AED-F631-3BDE-EF41-0961FE078DA7}"/>
              </a:ext>
            </a:extLst>
          </p:cNvPr>
          <p:cNvSpPr>
            <a:spLocks noGrp="1"/>
          </p:cNvSpPr>
          <p:nvPr>
            <p:ph type="title"/>
          </p:nvPr>
        </p:nvSpPr>
        <p:spPr/>
        <p:txBody>
          <a:bodyPr/>
          <a:lstStyle/>
          <a:p>
            <a:r>
              <a:rPr lang="en-IN" dirty="0"/>
              <a:t>Goals</a:t>
            </a:r>
          </a:p>
        </p:txBody>
      </p:sp>
    </p:spTree>
    <p:extLst>
      <p:ext uri="{BB962C8B-B14F-4D97-AF65-F5344CB8AC3E}">
        <p14:creationId xmlns:p14="http://schemas.microsoft.com/office/powerpoint/2010/main" val="37872006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8B708B5-23FC-CD9B-145C-0480B1680576}"/>
              </a:ext>
            </a:extLst>
          </p:cNvPr>
          <p:cNvSpPr>
            <a:spLocks noGrp="1"/>
          </p:cNvSpPr>
          <p:nvPr>
            <p:ph sz="quarter" idx="12"/>
          </p:nvPr>
        </p:nvSpPr>
        <p:spPr>
          <a:xfrm>
            <a:off x="457201" y="1381124"/>
            <a:ext cx="8228012" cy="5095875"/>
          </a:xfrm>
        </p:spPr>
        <p:txBody>
          <a:bodyPr>
            <a:normAutofit/>
          </a:bodyPr>
          <a:lstStyle/>
          <a:p>
            <a:r>
              <a:rPr lang="en-US" b="1" dirty="0"/>
              <a:t>Marketing Metrics:</a:t>
            </a:r>
            <a:endParaRPr lang="en-US" dirty="0"/>
          </a:p>
          <a:p>
            <a:pPr lvl="1">
              <a:buFont typeface="Arial" panose="020B0604020202020204" pitchFamily="34" charset="0"/>
              <a:buChar char="•"/>
            </a:pPr>
            <a:r>
              <a:rPr lang="en-US" b="1" dirty="0"/>
              <a:t>Conversion Rate:</a:t>
            </a:r>
            <a:r>
              <a:rPr lang="en-US" dirty="0"/>
              <a:t> The percentage of visitors who take a desired action (e.g., purchasing).</a:t>
            </a:r>
          </a:p>
          <a:p>
            <a:pPr lvl="1">
              <a:buFont typeface="Arial" panose="020B0604020202020204" pitchFamily="34" charset="0"/>
              <a:buChar char="•"/>
            </a:pPr>
            <a:r>
              <a:rPr lang="en-US" b="1" dirty="0"/>
              <a:t>Click-through Rate (CTR):</a:t>
            </a:r>
            <a:r>
              <a:rPr lang="en-US" dirty="0"/>
              <a:t> The percentage of people who clicked on a link after seeing an ad or email.</a:t>
            </a:r>
          </a:p>
          <a:p>
            <a:pPr lvl="1">
              <a:buFont typeface="Arial" panose="020B0604020202020204" pitchFamily="34" charset="0"/>
              <a:buChar char="•"/>
            </a:pPr>
            <a:r>
              <a:rPr lang="en-US" b="1" dirty="0"/>
              <a:t>Cost Per Lead (CPL):</a:t>
            </a:r>
            <a:r>
              <a:rPr lang="en-US" dirty="0"/>
              <a:t> The average cost of acquiring a lead.</a:t>
            </a:r>
          </a:p>
        </p:txBody>
      </p:sp>
      <p:sp>
        <p:nvSpPr>
          <p:cNvPr id="2" name="Title 1">
            <a:extLst>
              <a:ext uri="{FF2B5EF4-FFF2-40B4-BE49-F238E27FC236}">
                <a16:creationId xmlns:a16="http://schemas.microsoft.com/office/drawing/2014/main" id="{CF99FBA3-7567-7C87-B871-ED498FC4E741}"/>
              </a:ext>
            </a:extLst>
          </p:cNvPr>
          <p:cNvSpPr>
            <a:spLocks noGrp="1"/>
          </p:cNvSpPr>
          <p:nvPr>
            <p:ph type="title"/>
          </p:nvPr>
        </p:nvSpPr>
        <p:spPr/>
        <p:txBody>
          <a:bodyPr/>
          <a:lstStyle/>
          <a:p>
            <a:r>
              <a:rPr lang="en-IN" dirty="0"/>
              <a:t>Types of Metrics</a:t>
            </a:r>
          </a:p>
        </p:txBody>
      </p:sp>
    </p:spTree>
    <p:extLst>
      <p:ext uri="{BB962C8B-B14F-4D97-AF65-F5344CB8AC3E}">
        <p14:creationId xmlns:p14="http://schemas.microsoft.com/office/powerpoint/2010/main" val="3795164660"/>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BBC6CDB9-57B1-F6EB-E1E3-69378D6A6314}"/>
              </a:ext>
            </a:extLst>
          </p:cNvPr>
          <p:cNvSpPr>
            <a:spLocks noGrp="1"/>
          </p:cNvSpPr>
          <p:nvPr>
            <p:ph sz="quarter" idx="12"/>
          </p:nvPr>
        </p:nvSpPr>
        <p:spPr/>
        <p:txBody>
          <a:bodyPr>
            <a:normAutofit fontScale="92500" lnSpcReduction="20000"/>
          </a:bodyPr>
          <a:lstStyle/>
          <a:p>
            <a:r>
              <a:rPr lang="en-US" dirty="0"/>
              <a:t>b) Notification Pipeline</a:t>
            </a:r>
          </a:p>
          <a:p>
            <a:r>
              <a:rPr lang="en-US" dirty="0"/>
              <a:t>Once an alert is routed, Alert manager sends notifications to the configured receivers. </a:t>
            </a:r>
          </a:p>
          <a:p>
            <a:r>
              <a:rPr lang="en-US" dirty="0"/>
              <a:t>These notifications can be customized with templates, and their frequency can be controlled to prevent alert flooding (via grouping and rate-limiting).</a:t>
            </a:r>
          </a:p>
          <a:p>
            <a:r>
              <a:rPr lang="en-US" dirty="0"/>
              <a:t>c) Grouping and Deduplication</a:t>
            </a:r>
          </a:p>
          <a:p>
            <a:pPr lvl="1"/>
            <a:r>
              <a:rPr lang="en-US" dirty="0"/>
              <a:t>Grouping: </a:t>
            </a:r>
          </a:p>
          <a:p>
            <a:pPr lvl="2"/>
            <a:r>
              <a:rPr lang="en-US" dirty="0"/>
              <a:t>Alerts with the same label set (like service=backend or severity=critical) can be grouped together, reducing noise and allowing for more concise notifications.</a:t>
            </a:r>
          </a:p>
          <a:p>
            <a:pPr lvl="1"/>
            <a:r>
              <a:rPr lang="en-US" dirty="0"/>
              <a:t>Deduplication: </a:t>
            </a:r>
          </a:p>
          <a:p>
            <a:pPr lvl="2"/>
            <a:r>
              <a:rPr lang="en-US" dirty="0" err="1"/>
              <a:t>Alertmanager</a:t>
            </a:r>
            <a:r>
              <a:rPr lang="en-US" dirty="0"/>
              <a:t> will suppress sending multiple identical alerts for the same issue, ensuring that the same alert doesn't overwhelm recipients.</a:t>
            </a:r>
            <a:endParaRPr lang="en-IN" dirty="0"/>
          </a:p>
        </p:txBody>
      </p:sp>
      <p:sp>
        <p:nvSpPr>
          <p:cNvPr id="3" name="Title 2">
            <a:extLst>
              <a:ext uri="{FF2B5EF4-FFF2-40B4-BE49-F238E27FC236}">
                <a16:creationId xmlns:a16="http://schemas.microsoft.com/office/drawing/2014/main" id="{678ABB45-CC41-B8DC-C922-6A4803415BE1}"/>
              </a:ext>
            </a:extLst>
          </p:cNvPr>
          <p:cNvSpPr>
            <a:spLocks noGrp="1"/>
          </p:cNvSpPr>
          <p:nvPr>
            <p:ph type="title"/>
          </p:nvPr>
        </p:nvSpPr>
        <p:spPr/>
        <p:txBody>
          <a:bodyPr/>
          <a:lstStyle/>
          <a:p>
            <a:r>
              <a:rPr lang="en-IN" dirty="0"/>
              <a:t>Alert Manager Architecture</a:t>
            </a:r>
          </a:p>
        </p:txBody>
      </p:sp>
    </p:spTree>
    <p:extLst>
      <p:ext uri="{BB962C8B-B14F-4D97-AF65-F5344CB8AC3E}">
        <p14:creationId xmlns:p14="http://schemas.microsoft.com/office/powerpoint/2010/main" val="684814131"/>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BBC6CDB9-57B1-F6EB-E1E3-69378D6A6314}"/>
              </a:ext>
            </a:extLst>
          </p:cNvPr>
          <p:cNvSpPr>
            <a:spLocks noGrp="1"/>
          </p:cNvSpPr>
          <p:nvPr>
            <p:ph sz="quarter" idx="12"/>
          </p:nvPr>
        </p:nvSpPr>
        <p:spPr/>
        <p:txBody>
          <a:bodyPr>
            <a:normAutofit/>
          </a:bodyPr>
          <a:lstStyle/>
          <a:p>
            <a:r>
              <a:rPr lang="en-US" dirty="0"/>
              <a:t>d) Silencing and Inhibition </a:t>
            </a:r>
          </a:p>
          <a:p>
            <a:pPr lvl="1"/>
            <a:r>
              <a:rPr lang="en-US" dirty="0"/>
              <a:t>Silencing: </a:t>
            </a:r>
          </a:p>
          <a:p>
            <a:pPr lvl="2"/>
            <a:r>
              <a:rPr lang="en-US" dirty="0"/>
              <a:t>You can create silences to mute alerts during planned downtimes, maintenance, or other expected disruptions.</a:t>
            </a:r>
          </a:p>
          <a:p>
            <a:pPr lvl="2"/>
            <a:r>
              <a:rPr lang="en-US" dirty="0"/>
              <a:t>Silences can be configured to expire automatically after a certain time.</a:t>
            </a:r>
          </a:p>
          <a:p>
            <a:pPr lvl="1"/>
            <a:r>
              <a:rPr lang="en-US" dirty="0"/>
              <a:t>Inhibition: </a:t>
            </a:r>
          </a:p>
          <a:p>
            <a:pPr lvl="2"/>
            <a:r>
              <a:rPr lang="en-US" dirty="0"/>
              <a:t>This feature allows for defining relationships between alerts, where one alert can suppress another based on certain conditions. </a:t>
            </a:r>
          </a:p>
          <a:p>
            <a:pPr lvl="2"/>
            <a:r>
              <a:rPr lang="en-US" dirty="0"/>
              <a:t>For example, if a "Database Down" alert is firing, it can inhibit related service-level alerts since the root cause is the database being down.</a:t>
            </a:r>
            <a:endParaRPr lang="en-IN" dirty="0"/>
          </a:p>
        </p:txBody>
      </p:sp>
      <p:sp>
        <p:nvSpPr>
          <p:cNvPr id="3" name="Title 2">
            <a:extLst>
              <a:ext uri="{FF2B5EF4-FFF2-40B4-BE49-F238E27FC236}">
                <a16:creationId xmlns:a16="http://schemas.microsoft.com/office/drawing/2014/main" id="{678ABB45-CC41-B8DC-C922-6A4803415BE1}"/>
              </a:ext>
            </a:extLst>
          </p:cNvPr>
          <p:cNvSpPr>
            <a:spLocks noGrp="1"/>
          </p:cNvSpPr>
          <p:nvPr>
            <p:ph type="title"/>
          </p:nvPr>
        </p:nvSpPr>
        <p:spPr/>
        <p:txBody>
          <a:bodyPr/>
          <a:lstStyle/>
          <a:p>
            <a:r>
              <a:rPr lang="en-IN" dirty="0"/>
              <a:t>Alert Manager Architecture</a:t>
            </a:r>
          </a:p>
        </p:txBody>
      </p:sp>
    </p:spTree>
    <p:extLst>
      <p:ext uri="{BB962C8B-B14F-4D97-AF65-F5344CB8AC3E}">
        <p14:creationId xmlns:p14="http://schemas.microsoft.com/office/powerpoint/2010/main" val="1650688424"/>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BBC6CDB9-57B1-F6EB-E1E3-69378D6A6314}"/>
              </a:ext>
            </a:extLst>
          </p:cNvPr>
          <p:cNvSpPr>
            <a:spLocks noGrp="1"/>
          </p:cNvSpPr>
          <p:nvPr>
            <p:ph sz="quarter" idx="12"/>
          </p:nvPr>
        </p:nvSpPr>
        <p:spPr/>
        <p:txBody>
          <a:bodyPr>
            <a:normAutofit lnSpcReduction="10000"/>
          </a:bodyPr>
          <a:lstStyle/>
          <a:p>
            <a:r>
              <a:rPr lang="en-US" dirty="0"/>
              <a:t>4. Configuration Files</a:t>
            </a:r>
          </a:p>
          <a:p>
            <a:r>
              <a:rPr lang="en-US" dirty="0"/>
              <a:t>Alert manager is configured using a </a:t>
            </a:r>
            <a:r>
              <a:rPr lang="en-US" dirty="0" err="1"/>
              <a:t>yaml</a:t>
            </a:r>
            <a:r>
              <a:rPr lang="en-US" dirty="0"/>
              <a:t> configuration file (</a:t>
            </a:r>
            <a:r>
              <a:rPr lang="en-US" dirty="0" err="1"/>
              <a:t>alertmanager.yml</a:t>
            </a:r>
            <a:r>
              <a:rPr lang="en-US" dirty="0"/>
              <a:t>), which defines all of the key components, including:</a:t>
            </a:r>
          </a:p>
          <a:p>
            <a:pPr lvl="1"/>
            <a:r>
              <a:rPr lang="en-US" dirty="0"/>
              <a:t>Global settings: Timeouts, retry policies, etc.</a:t>
            </a:r>
          </a:p>
          <a:p>
            <a:pPr lvl="1"/>
            <a:r>
              <a:rPr lang="en-US" dirty="0"/>
              <a:t>Route settings:  Rules to route alerts to the correct receivers.</a:t>
            </a:r>
          </a:p>
          <a:p>
            <a:pPr lvl="1"/>
            <a:r>
              <a:rPr lang="en-US" dirty="0"/>
              <a:t>Receivers: Definitions of where alerts should be sent (email, Slack, PagerDuty, etc.).</a:t>
            </a:r>
          </a:p>
          <a:p>
            <a:pPr lvl="1"/>
            <a:r>
              <a:rPr lang="en-US" dirty="0"/>
              <a:t>Inhibit rules: Definitions of which alerts should inhibit others.</a:t>
            </a:r>
          </a:p>
          <a:p>
            <a:pPr lvl="1"/>
            <a:r>
              <a:rPr lang="en-US" dirty="0"/>
              <a:t>Templates: Customize the format of the alert messages.</a:t>
            </a:r>
            <a:endParaRPr lang="en-IN" dirty="0"/>
          </a:p>
        </p:txBody>
      </p:sp>
      <p:sp>
        <p:nvSpPr>
          <p:cNvPr id="3" name="Title 2">
            <a:extLst>
              <a:ext uri="{FF2B5EF4-FFF2-40B4-BE49-F238E27FC236}">
                <a16:creationId xmlns:a16="http://schemas.microsoft.com/office/drawing/2014/main" id="{678ABB45-CC41-B8DC-C922-6A4803415BE1}"/>
              </a:ext>
            </a:extLst>
          </p:cNvPr>
          <p:cNvSpPr>
            <a:spLocks noGrp="1"/>
          </p:cNvSpPr>
          <p:nvPr>
            <p:ph type="title"/>
          </p:nvPr>
        </p:nvSpPr>
        <p:spPr/>
        <p:txBody>
          <a:bodyPr/>
          <a:lstStyle/>
          <a:p>
            <a:r>
              <a:rPr lang="en-IN" dirty="0"/>
              <a:t>Alert Manager Architecture</a:t>
            </a:r>
          </a:p>
        </p:txBody>
      </p:sp>
    </p:spTree>
    <p:extLst>
      <p:ext uri="{BB962C8B-B14F-4D97-AF65-F5344CB8AC3E}">
        <p14:creationId xmlns:p14="http://schemas.microsoft.com/office/powerpoint/2010/main" val="1722970848"/>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BBC6CDB9-57B1-F6EB-E1E3-69378D6A6314}"/>
              </a:ext>
            </a:extLst>
          </p:cNvPr>
          <p:cNvSpPr>
            <a:spLocks noGrp="1"/>
          </p:cNvSpPr>
          <p:nvPr>
            <p:ph sz="quarter" idx="12"/>
          </p:nvPr>
        </p:nvSpPr>
        <p:spPr/>
        <p:txBody>
          <a:bodyPr>
            <a:normAutofit/>
          </a:bodyPr>
          <a:lstStyle/>
          <a:p>
            <a:r>
              <a:rPr lang="en-US" dirty="0"/>
              <a:t>5. Integration with Prometheus</a:t>
            </a:r>
          </a:p>
          <a:p>
            <a:r>
              <a:rPr lang="en-US" dirty="0"/>
              <a:t>Alert API: </a:t>
            </a:r>
          </a:p>
          <a:p>
            <a:pPr lvl="1"/>
            <a:r>
              <a:rPr lang="en-US" dirty="0"/>
              <a:t>Prometheus pushes alerts to </a:t>
            </a:r>
            <a:r>
              <a:rPr lang="en-US" dirty="0" err="1"/>
              <a:t>Alertmanager</a:t>
            </a:r>
            <a:r>
              <a:rPr lang="en-US" dirty="0"/>
              <a:t> via the API (/</a:t>
            </a:r>
            <a:r>
              <a:rPr lang="en-US" dirty="0" err="1"/>
              <a:t>api</a:t>
            </a:r>
            <a:r>
              <a:rPr lang="en-US" dirty="0"/>
              <a:t>/v1/alerts). </a:t>
            </a:r>
          </a:p>
          <a:p>
            <a:pPr lvl="1"/>
            <a:r>
              <a:rPr lang="en-US" dirty="0"/>
              <a:t>Prometheus is responsible for sending alerts to Alert manager based on its alerting rules.</a:t>
            </a:r>
          </a:p>
          <a:p>
            <a:r>
              <a:rPr lang="en-US" dirty="0"/>
              <a:t>Metrics Scraping:</a:t>
            </a:r>
          </a:p>
          <a:p>
            <a:pPr lvl="1"/>
            <a:r>
              <a:rPr lang="en-US" dirty="0"/>
              <a:t> </a:t>
            </a:r>
            <a:r>
              <a:rPr lang="en-US" dirty="0" err="1"/>
              <a:t>Alertmanager</a:t>
            </a:r>
            <a:r>
              <a:rPr lang="en-US" dirty="0"/>
              <a:t> exposes metrics (e.g., number of alerts, notifications sent) that can be scraped by Prometheus itself for monitoring the state of </a:t>
            </a:r>
            <a:r>
              <a:rPr lang="en-US" dirty="0" err="1"/>
              <a:t>Alertmanager</a:t>
            </a:r>
            <a:r>
              <a:rPr lang="en-US" dirty="0"/>
              <a:t>.</a:t>
            </a:r>
            <a:endParaRPr lang="en-IN" dirty="0"/>
          </a:p>
        </p:txBody>
      </p:sp>
      <p:sp>
        <p:nvSpPr>
          <p:cNvPr id="3" name="Title 2">
            <a:extLst>
              <a:ext uri="{FF2B5EF4-FFF2-40B4-BE49-F238E27FC236}">
                <a16:creationId xmlns:a16="http://schemas.microsoft.com/office/drawing/2014/main" id="{678ABB45-CC41-B8DC-C922-6A4803415BE1}"/>
              </a:ext>
            </a:extLst>
          </p:cNvPr>
          <p:cNvSpPr>
            <a:spLocks noGrp="1"/>
          </p:cNvSpPr>
          <p:nvPr>
            <p:ph type="title"/>
          </p:nvPr>
        </p:nvSpPr>
        <p:spPr/>
        <p:txBody>
          <a:bodyPr/>
          <a:lstStyle/>
          <a:p>
            <a:r>
              <a:rPr lang="en-IN" dirty="0"/>
              <a:t>Alert Manager Architecture</a:t>
            </a:r>
          </a:p>
        </p:txBody>
      </p:sp>
    </p:spTree>
    <p:extLst>
      <p:ext uri="{BB962C8B-B14F-4D97-AF65-F5344CB8AC3E}">
        <p14:creationId xmlns:p14="http://schemas.microsoft.com/office/powerpoint/2010/main" val="1722850267"/>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BBC6CDB9-57B1-F6EB-E1E3-69378D6A6314}"/>
              </a:ext>
            </a:extLst>
          </p:cNvPr>
          <p:cNvSpPr>
            <a:spLocks noGrp="1"/>
          </p:cNvSpPr>
          <p:nvPr>
            <p:ph sz="quarter" idx="12"/>
          </p:nvPr>
        </p:nvSpPr>
        <p:spPr/>
        <p:txBody>
          <a:bodyPr>
            <a:normAutofit fontScale="85000" lnSpcReduction="10000"/>
          </a:bodyPr>
          <a:lstStyle/>
          <a:p>
            <a:r>
              <a:rPr lang="en-US" b="1" dirty="0"/>
              <a:t>6. Scaling and High Availability</a:t>
            </a:r>
          </a:p>
          <a:p>
            <a:pPr>
              <a:buFont typeface="Arial" panose="020B0604020202020204" pitchFamily="34" charset="0"/>
              <a:buChar char="•"/>
            </a:pPr>
            <a:r>
              <a:rPr lang="en-US" b="1" dirty="0"/>
              <a:t>High Availability (HA)</a:t>
            </a:r>
            <a:r>
              <a:rPr lang="en-US" dirty="0"/>
              <a:t>: </a:t>
            </a:r>
            <a:r>
              <a:rPr lang="en-US" dirty="0" err="1"/>
              <a:t>Alertmanager</a:t>
            </a:r>
            <a:r>
              <a:rPr lang="en-US" dirty="0"/>
              <a:t> supports clustering for high availability. </a:t>
            </a:r>
          </a:p>
          <a:p>
            <a:pPr>
              <a:buFont typeface="Arial" panose="020B0604020202020204" pitchFamily="34" charset="0"/>
              <a:buChar char="•"/>
            </a:pPr>
            <a:r>
              <a:rPr lang="en-US" dirty="0"/>
              <a:t>Multiple instances of </a:t>
            </a:r>
            <a:r>
              <a:rPr lang="en-US" dirty="0" err="1"/>
              <a:t>Alertmanager</a:t>
            </a:r>
            <a:r>
              <a:rPr lang="en-US" dirty="0"/>
              <a:t> can be deployed to form a cluster, and they will share state, allowing them to process alerts in a fault-tolerant way. </a:t>
            </a:r>
          </a:p>
          <a:p>
            <a:pPr>
              <a:buFont typeface="Arial" panose="020B0604020202020204" pitchFamily="34" charset="0"/>
              <a:buChar char="•"/>
            </a:pPr>
            <a:r>
              <a:rPr lang="en-US" dirty="0"/>
              <a:t>Alerts will only be sent once by the cluster to avoid duplicates.</a:t>
            </a:r>
          </a:p>
          <a:p>
            <a:pPr>
              <a:buFont typeface="Arial" panose="020B0604020202020204" pitchFamily="34" charset="0"/>
              <a:buChar char="•"/>
            </a:pPr>
            <a:r>
              <a:rPr lang="en-US" dirty="0"/>
              <a:t>Clustering is configured with peers that communicate with each other to synchronize alert states (active, silenced, etc.).</a:t>
            </a:r>
          </a:p>
          <a:p>
            <a:pPr>
              <a:buFont typeface="Arial" panose="020B0604020202020204" pitchFamily="34" charset="0"/>
              <a:buChar char="•"/>
            </a:pPr>
            <a:r>
              <a:rPr lang="en-US" b="1" dirty="0"/>
              <a:t>Replication</a:t>
            </a:r>
            <a:r>
              <a:rPr lang="en-US" dirty="0"/>
              <a:t>: When running multiple instances of Alert manager, alerts are replicated across instances in the cluster to ensure they are processed consistently.</a:t>
            </a:r>
          </a:p>
        </p:txBody>
      </p:sp>
      <p:sp>
        <p:nvSpPr>
          <p:cNvPr id="3" name="Title 2">
            <a:extLst>
              <a:ext uri="{FF2B5EF4-FFF2-40B4-BE49-F238E27FC236}">
                <a16:creationId xmlns:a16="http://schemas.microsoft.com/office/drawing/2014/main" id="{678ABB45-CC41-B8DC-C922-6A4803415BE1}"/>
              </a:ext>
            </a:extLst>
          </p:cNvPr>
          <p:cNvSpPr>
            <a:spLocks noGrp="1"/>
          </p:cNvSpPr>
          <p:nvPr>
            <p:ph type="title"/>
          </p:nvPr>
        </p:nvSpPr>
        <p:spPr/>
        <p:txBody>
          <a:bodyPr/>
          <a:lstStyle/>
          <a:p>
            <a:r>
              <a:rPr lang="en-IN" dirty="0"/>
              <a:t>Alert Manager Architecture</a:t>
            </a:r>
          </a:p>
        </p:txBody>
      </p:sp>
    </p:spTree>
    <p:extLst>
      <p:ext uri="{BB962C8B-B14F-4D97-AF65-F5344CB8AC3E}">
        <p14:creationId xmlns:p14="http://schemas.microsoft.com/office/powerpoint/2010/main" val="3758789699"/>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BBC6CDB9-57B1-F6EB-E1E3-69378D6A6314}"/>
              </a:ext>
            </a:extLst>
          </p:cNvPr>
          <p:cNvSpPr>
            <a:spLocks noGrp="1"/>
          </p:cNvSpPr>
          <p:nvPr>
            <p:ph sz="quarter" idx="12"/>
          </p:nvPr>
        </p:nvSpPr>
        <p:spPr/>
        <p:txBody>
          <a:bodyPr>
            <a:normAutofit/>
          </a:bodyPr>
          <a:lstStyle/>
          <a:p>
            <a:r>
              <a:rPr lang="en-US" b="1" dirty="0"/>
              <a:t>7. Alert manager Web UI</a:t>
            </a:r>
          </a:p>
          <a:p>
            <a:r>
              <a:rPr lang="en-US" dirty="0"/>
              <a:t>Alert manager provides a basic web interface that can be used to:</a:t>
            </a:r>
          </a:p>
          <a:p>
            <a:pPr>
              <a:buFont typeface="Arial" panose="020B0604020202020204" pitchFamily="34" charset="0"/>
              <a:buChar char="•"/>
            </a:pPr>
            <a:r>
              <a:rPr lang="en-US" dirty="0"/>
              <a:t>View active alerts.</a:t>
            </a:r>
          </a:p>
          <a:p>
            <a:pPr>
              <a:buFont typeface="Arial" panose="020B0604020202020204" pitchFamily="34" charset="0"/>
              <a:buChar char="•"/>
            </a:pPr>
            <a:r>
              <a:rPr lang="en-US" dirty="0"/>
              <a:t>Manage silences.</a:t>
            </a:r>
          </a:p>
          <a:p>
            <a:pPr>
              <a:buFont typeface="Arial" panose="020B0604020202020204" pitchFamily="34" charset="0"/>
              <a:buChar char="•"/>
            </a:pPr>
            <a:r>
              <a:rPr lang="en-US" dirty="0"/>
              <a:t>View inhibited alerts.</a:t>
            </a:r>
          </a:p>
          <a:p>
            <a:pPr>
              <a:buFont typeface="Arial" panose="020B0604020202020204" pitchFamily="34" charset="0"/>
              <a:buChar char="•"/>
            </a:pPr>
            <a:r>
              <a:rPr lang="en-US" dirty="0"/>
              <a:t>See the status of </a:t>
            </a:r>
            <a:r>
              <a:rPr lang="en-US" dirty="0" err="1"/>
              <a:t>Alertmanager</a:t>
            </a:r>
            <a:r>
              <a:rPr lang="en-US" dirty="0"/>
              <a:t> itself (e.g., active alerts, number of silences, number of notifications sent).</a:t>
            </a:r>
          </a:p>
        </p:txBody>
      </p:sp>
      <p:sp>
        <p:nvSpPr>
          <p:cNvPr id="3" name="Title 2">
            <a:extLst>
              <a:ext uri="{FF2B5EF4-FFF2-40B4-BE49-F238E27FC236}">
                <a16:creationId xmlns:a16="http://schemas.microsoft.com/office/drawing/2014/main" id="{678ABB45-CC41-B8DC-C922-6A4803415BE1}"/>
              </a:ext>
            </a:extLst>
          </p:cNvPr>
          <p:cNvSpPr>
            <a:spLocks noGrp="1"/>
          </p:cNvSpPr>
          <p:nvPr>
            <p:ph type="title"/>
          </p:nvPr>
        </p:nvSpPr>
        <p:spPr/>
        <p:txBody>
          <a:bodyPr/>
          <a:lstStyle/>
          <a:p>
            <a:r>
              <a:rPr lang="en-IN" dirty="0"/>
              <a:t>Alert Manager Architecture</a:t>
            </a:r>
          </a:p>
        </p:txBody>
      </p:sp>
    </p:spTree>
    <p:extLst>
      <p:ext uri="{BB962C8B-B14F-4D97-AF65-F5344CB8AC3E}">
        <p14:creationId xmlns:p14="http://schemas.microsoft.com/office/powerpoint/2010/main" val="1715194938"/>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BBC6CDB9-57B1-F6EB-E1E3-69378D6A6314}"/>
              </a:ext>
            </a:extLst>
          </p:cNvPr>
          <p:cNvSpPr>
            <a:spLocks noGrp="1"/>
          </p:cNvSpPr>
          <p:nvPr>
            <p:ph sz="quarter" idx="12"/>
          </p:nvPr>
        </p:nvSpPr>
        <p:spPr/>
        <p:txBody>
          <a:bodyPr>
            <a:normAutofit fontScale="85000" lnSpcReduction="10000"/>
          </a:bodyPr>
          <a:lstStyle/>
          <a:p>
            <a:r>
              <a:rPr lang="en-US" b="1" dirty="0"/>
              <a:t>Example </a:t>
            </a:r>
            <a:r>
              <a:rPr lang="en-US" b="1" dirty="0" err="1"/>
              <a:t>Alertmanager</a:t>
            </a:r>
            <a:r>
              <a:rPr lang="en-US" b="1" dirty="0"/>
              <a:t> Workflow</a:t>
            </a:r>
          </a:p>
          <a:p>
            <a:pPr>
              <a:buFont typeface="+mj-lt"/>
              <a:buAutoNum type="arabicPeriod"/>
            </a:pPr>
            <a:r>
              <a:rPr lang="en-US" b="1" dirty="0"/>
              <a:t>Prometheus</a:t>
            </a:r>
            <a:r>
              <a:rPr lang="en-US" dirty="0"/>
              <a:t> detects that a node's CPU usage has been above 90% for more than 5 minutes (based on the alerting rule).</a:t>
            </a:r>
          </a:p>
          <a:p>
            <a:pPr>
              <a:buFont typeface="+mj-lt"/>
              <a:buAutoNum type="arabicPeriod"/>
            </a:pPr>
            <a:r>
              <a:rPr lang="en-US" b="1" dirty="0"/>
              <a:t>Prometheus</a:t>
            </a:r>
            <a:r>
              <a:rPr lang="en-US" dirty="0"/>
              <a:t> generates an alert and sends it to the </a:t>
            </a:r>
            <a:r>
              <a:rPr lang="en-US" b="1" dirty="0" err="1"/>
              <a:t>Alertmanager</a:t>
            </a:r>
            <a:r>
              <a:rPr lang="en-US" dirty="0"/>
              <a:t>.</a:t>
            </a:r>
          </a:p>
          <a:p>
            <a:pPr>
              <a:buFont typeface="+mj-lt"/>
              <a:buAutoNum type="arabicPeriod"/>
            </a:pPr>
            <a:r>
              <a:rPr lang="en-US" b="1" dirty="0" err="1"/>
              <a:t>Alertmanager</a:t>
            </a:r>
            <a:r>
              <a:rPr lang="en-US" dirty="0"/>
              <a:t> receives the alert and:</a:t>
            </a:r>
          </a:p>
          <a:p>
            <a:pPr marL="742950" lvl="1" indent="-285750">
              <a:buFont typeface="+mj-lt"/>
              <a:buAutoNum type="arabicPeriod"/>
            </a:pPr>
            <a:r>
              <a:rPr lang="en-US" b="1" dirty="0"/>
              <a:t>Deduplicates</a:t>
            </a:r>
            <a:r>
              <a:rPr lang="en-US" dirty="0"/>
              <a:t>: If the same alert is repeatedly sent by Prometheus, </a:t>
            </a:r>
            <a:r>
              <a:rPr lang="en-US" dirty="0" err="1"/>
              <a:t>Alertmanager</a:t>
            </a:r>
            <a:r>
              <a:rPr lang="en-US" dirty="0"/>
              <a:t> deduplicates it.</a:t>
            </a:r>
          </a:p>
          <a:p>
            <a:pPr marL="742950" lvl="1" indent="-285750">
              <a:buFont typeface="+mj-lt"/>
              <a:buAutoNum type="arabicPeriod"/>
            </a:pPr>
            <a:r>
              <a:rPr lang="en-US" b="1" dirty="0"/>
              <a:t>Groups</a:t>
            </a:r>
            <a:r>
              <a:rPr lang="en-US" dirty="0"/>
              <a:t>: If there are other CPU-related alerts from different nodes, they might be grouped together.</a:t>
            </a:r>
          </a:p>
          <a:p>
            <a:pPr marL="742950" lvl="1" indent="-285750">
              <a:buFont typeface="+mj-lt"/>
              <a:buAutoNum type="arabicPeriod"/>
            </a:pPr>
            <a:r>
              <a:rPr lang="en-US" b="1" dirty="0"/>
              <a:t>Routes</a:t>
            </a:r>
            <a:r>
              <a:rPr lang="en-US" dirty="0"/>
              <a:t>: Based on routing rules, the alert is sent to the appropriate receiver (e.g., a Slack channel).</a:t>
            </a:r>
          </a:p>
          <a:p>
            <a:pPr marL="742950" lvl="1" indent="-285750">
              <a:buFont typeface="+mj-lt"/>
              <a:buAutoNum type="arabicPeriod"/>
            </a:pPr>
            <a:r>
              <a:rPr lang="en-US" b="1" dirty="0"/>
              <a:t>Notifies</a:t>
            </a:r>
            <a:r>
              <a:rPr lang="en-US" dirty="0"/>
              <a:t>: The alert is sent with the relevant metadata (severity, description, etc.) to the receiver.</a:t>
            </a:r>
          </a:p>
        </p:txBody>
      </p:sp>
      <p:sp>
        <p:nvSpPr>
          <p:cNvPr id="3" name="Title 2">
            <a:extLst>
              <a:ext uri="{FF2B5EF4-FFF2-40B4-BE49-F238E27FC236}">
                <a16:creationId xmlns:a16="http://schemas.microsoft.com/office/drawing/2014/main" id="{678ABB45-CC41-B8DC-C922-6A4803415BE1}"/>
              </a:ext>
            </a:extLst>
          </p:cNvPr>
          <p:cNvSpPr>
            <a:spLocks noGrp="1"/>
          </p:cNvSpPr>
          <p:nvPr>
            <p:ph type="title"/>
          </p:nvPr>
        </p:nvSpPr>
        <p:spPr/>
        <p:txBody>
          <a:bodyPr/>
          <a:lstStyle/>
          <a:p>
            <a:r>
              <a:rPr lang="en-IN" dirty="0"/>
              <a:t>Alert Manager Architecture</a:t>
            </a:r>
          </a:p>
        </p:txBody>
      </p:sp>
    </p:spTree>
    <p:extLst>
      <p:ext uri="{BB962C8B-B14F-4D97-AF65-F5344CB8AC3E}">
        <p14:creationId xmlns:p14="http://schemas.microsoft.com/office/powerpoint/2010/main" val="3467568046"/>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C200110-4A79-7BF7-8595-47D7639573B7}"/>
              </a:ext>
            </a:extLst>
          </p:cNvPr>
          <p:cNvSpPr>
            <a:spLocks noGrp="1"/>
          </p:cNvSpPr>
          <p:nvPr>
            <p:ph type="title"/>
          </p:nvPr>
        </p:nvSpPr>
        <p:spPr/>
        <p:txBody>
          <a:bodyPr/>
          <a:lstStyle/>
          <a:p>
            <a:r>
              <a:rPr lang="en-IN" dirty="0"/>
              <a:t>Alert Manager Installation</a:t>
            </a:r>
          </a:p>
        </p:txBody>
      </p:sp>
      <p:pic>
        <p:nvPicPr>
          <p:cNvPr id="7" name="Picture 6">
            <a:extLst>
              <a:ext uri="{FF2B5EF4-FFF2-40B4-BE49-F238E27FC236}">
                <a16:creationId xmlns:a16="http://schemas.microsoft.com/office/drawing/2014/main" id="{70A7FDC3-DEA9-7BD8-678E-1B949AB7EB96}"/>
              </a:ext>
            </a:extLst>
          </p:cNvPr>
          <p:cNvPicPr>
            <a:picLocks noChangeAspect="1"/>
          </p:cNvPicPr>
          <p:nvPr/>
        </p:nvPicPr>
        <p:blipFill>
          <a:blip r:embed="rId2"/>
          <a:srcRect l="2228" t="5927" r="3606" b="5185"/>
          <a:stretch/>
        </p:blipFill>
        <p:spPr>
          <a:xfrm>
            <a:off x="228600" y="1600200"/>
            <a:ext cx="8610600" cy="4572000"/>
          </a:xfrm>
          <a:prstGeom prst="rect">
            <a:avLst/>
          </a:prstGeom>
        </p:spPr>
      </p:pic>
    </p:spTree>
    <p:extLst>
      <p:ext uri="{BB962C8B-B14F-4D97-AF65-F5344CB8AC3E}">
        <p14:creationId xmlns:p14="http://schemas.microsoft.com/office/powerpoint/2010/main" val="1229054539"/>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C200110-4A79-7BF7-8595-47D7639573B7}"/>
              </a:ext>
            </a:extLst>
          </p:cNvPr>
          <p:cNvSpPr>
            <a:spLocks noGrp="1"/>
          </p:cNvSpPr>
          <p:nvPr>
            <p:ph type="title"/>
          </p:nvPr>
        </p:nvSpPr>
        <p:spPr/>
        <p:txBody>
          <a:bodyPr/>
          <a:lstStyle/>
          <a:p>
            <a:r>
              <a:rPr lang="en-IN" dirty="0"/>
              <a:t>Alert Manager Installation</a:t>
            </a:r>
          </a:p>
        </p:txBody>
      </p:sp>
      <p:pic>
        <p:nvPicPr>
          <p:cNvPr id="5" name="Picture 4">
            <a:extLst>
              <a:ext uri="{FF2B5EF4-FFF2-40B4-BE49-F238E27FC236}">
                <a16:creationId xmlns:a16="http://schemas.microsoft.com/office/drawing/2014/main" id="{3C0C5795-5D0C-75E4-1B61-4017230AD22E}"/>
              </a:ext>
            </a:extLst>
          </p:cNvPr>
          <p:cNvPicPr>
            <a:picLocks noChangeAspect="1"/>
          </p:cNvPicPr>
          <p:nvPr/>
        </p:nvPicPr>
        <p:blipFill>
          <a:blip r:embed="rId2"/>
          <a:stretch>
            <a:fillRect/>
          </a:stretch>
        </p:blipFill>
        <p:spPr>
          <a:xfrm>
            <a:off x="220264" y="1981200"/>
            <a:ext cx="8686801" cy="3514710"/>
          </a:xfrm>
          <a:prstGeom prst="rect">
            <a:avLst/>
          </a:prstGeom>
        </p:spPr>
      </p:pic>
    </p:spTree>
    <p:extLst>
      <p:ext uri="{BB962C8B-B14F-4D97-AF65-F5344CB8AC3E}">
        <p14:creationId xmlns:p14="http://schemas.microsoft.com/office/powerpoint/2010/main" val="264664156"/>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9BCEC5-14BC-734D-B1C6-B593F2232A03}"/>
              </a:ext>
            </a:extLst>
          </p:cNvPr>
          <p:cNvSpPr>
            <a:spLocks noGrp="1"/>
          </p:cNvSpPr>
          <p:nvPr>
            <p:ph sz="quarter" idx="12"/>
          </p:nvPr>
        </p:nvSpPr>
        <p:spPr/>
        <p:txBody>
          <a:bodyPr/>
          <a:lstStyle/>
          <a:p>
            <a:r>
              <a:rPr lang="en-US" dirty="0"/>
              <a:t>Alerting rules are used in Prometheus to evaluate and trigger alerts based on certain conditions in your system metrics. </a:t>
            </a:r>
          </a:p>
          <a:p>
            <a:r>
              <a:rPr lang="en-US" dirty="0"/>
              <a:t>These rules are created using </a:t>
            </a:r>
            <a:r>
              <a:rPr lang="en-US" dirty="0" err="1"/>
              <a:t>PromQL</a:t>
            </a:r>
            <a:r>
              <a:rPr lang="en-US" dirty="0"/>
              <a:t> (Prometheus Query Language), and they define when an alert should be fired if a specific condition is met. </a:t>
            </a:r>
          </a:p>
        </p:txBody>
      </p:sp>
      <p:sp>
        <p:nvSpPr>
          <p:cNvPr id="3" name="Title 2">
            <a:extLst>
              <a:ext uri="{FF2B5EF4-FFF2-40B4-BE49-F238E27FC236}">
                <a16:creationId xmlns:a16="http://schemas.microsoft.com/office/drawing/2014/main" id="{F17F32B6-B85E-C345-0CB7-C9D8881F89F3}"/>
              </a:ext>
            </a:extLst>
          </p:cNvPr>
          <p:cNvSpPr>
            <a:spLocks noGrp="1"/>
          </p:cNvSpPr>
          <p:nvPr>
            <p:ph type="title"/>
          </p:nvPr>
        </p:nvSpPr>
        <p:spPr/>
        <p:txBody>
          <a:bodyPr/>
          <a:lstStyle/>
          <a:p>
            <a:r>
              <a:rPr lang="en-IN" dirty="0"/>
              <a:t>Alerting Rules Overview</a:t>
            </a:r>
          </a:p>
        </p:txBody>
      </p:sp>
    </p:spTree>
    <p:extLst>
      <p:ext uri="{BB962C8B-B14F-4D97-AF65-F5344CB8AC3E}">
        <p14:creationId xmlns:p14="http://schemas.microsoft.com/office/powerpoint/2010/main" val="35725048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8B708B5-23FC-CD9B-145C-0480B1680576}"/>
              </a:ext>
            </a:extLst>
          </p:cNvPr>
          <p:cNvSpPr>
            <a:spLocks noGrp="1"/>
          </p:cNvSpPr>
          <p:nvPr>
            <p:ph sz="quarter" idx="12"/>
          </p:nvPr>
        </p:nvSpPr>
        <p:spPr>
          <a:xfrm>
            <a:off x="457201" y="1381124"/>
            <a:ext cx="8228012" cy="5095875"/>
          </a:xfrm>
        </p:spPr>
        <p:txBody>
          <a:bodyPr>
            <a:normAutofit/>
          </a:bodyPr>
          <a:lstStyle/>
          <a:p>
            <a:r>
              <a:rPr lang="en-US" b="1" dirty="0"/>
              <a:t>Human Resources Metrics:</a:t>
            </a:r>
            <a:endParaRPr lang="en-US" dirty="0"/>
          </a:p>
          <a:p>
            <a:pPr lvl="1">
              <a:buFont typeface="Arial" panose="020B0604020202020204" pitchFamily="34" charset="0"/>
              <a:buChar char="•"/>
            </a:pPr>
            <a:r>
              <a:rPr lang="en-US" b="1" dirty="0"/>
              <a:t>Employee Turnover Rate:</a:t>
            </a:r>
            <a:r>
              <a:rPr lang="en-US" dirty="0"/>
              <a:t> The percentage of employees who leave a company over a given period.</a:t>
            </a:r>
          </a:p>
          <a:p>
            <a:pPr lvl="1">
              <a:buFont typeface="Arial" panose="020B0604020202020204" pitchFamily="34" charset="0"/>
              <a:buChar char="•"/>
            </a:pPr>
            <a:r>
              <a:rPr lang="en-US" b="1" dirty="0"/>
              <a:t>Absenteeism Rate:</a:t>
            </a:r>
            <a:r>
              <a:rPr lang="en-US" dirty="0"/>
              <a:t> Measures employee absences as a percentage of the workforce.</a:t>
            </a:r>
          </a:p>
          <a:p>
            <a:pPr lvl="1">
              <a:buFont typeface="Arial" panose="020B0604020202020204" pitchFamily="34" charset="0"/>
              <a:buChar char="•"/>
            </a:pPr>
            <a:r>
              <a:rPr lang="en-US" b="1" dirty="0"/>
              <a:t>Employee Engagement Score:</a:t>
            </a:r>
            <a:r>
              <a:rPr lang="en-US" dirty="0"/>
              <a:t> A measure of employees' emotional investment in their work.</a:t>
            </a:r>
          </a:p>
        </p:txBody>
      </p:sp>
      <p:sp>
        <p:nvSpPr>
          <p:cNvPr id="2" name="Title 1">
            <a:extLst>
              <a:ext uri="{FF2B5EF4-FFF2-40B4-BE49-F238E27FC236}">
                <a16:creationId xmlns:a16="http://schemas.microsoft.com/office/drawing/2014/main" id="{CF99FBA3-7567-7C87-B871-ED498FC4E741}"/>
              </a:ext>
            </a:extLst>
          </p:cNvPr>
          <p:cNvSpPr>
            <a:spLocks noGrp="1"/>
          </p:cNvSpPr>
          <p:nvPr>
            <p:ph type="title"/>
          </p:nvPr>
        </p:nvSpPr>
        <p:spPr/>
        <p:txBody>
          <a:bodyPr/>
          <a:lstStyle/>
          <a:p>
            <a:r>
              <a:rPr lang="en-IN" dirty="0"/>
              <a:t>Types of Metrics</a:t>
            </a:r>
          </a:p>
        </p:txBody>
      </p:sp>
    </p:spTree>
    <p:extLst>
      <p:ext uri="{BB962C8B-B14F-4D97-AF65-F5344CB8AC3E}">
        <p14:creationId xmlns:p14="http://schemas.microsoft.com/office/powerpoint/2010/main" val="266160626"/>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9BCEC5-14BC-734D-B1C6-B593F2232A03}"/>
              </a:ext>
            </a:extLst>
          </p:cNvPr>
          <p:cNvSpPr>
            <a:spLocks noGrp="1"/>
          </p:cNvSpPr>
          <p:nvPr>
            <p:ph sz="quarter" idx="12"/>
          </p:nvPr>
        </p:nvSpPr>
        <p:spPr/>
        <p:txBody>
          <a:bodyPr/>
          <a:lstStyle/>
          <a:p>
            <a:r>
              <a:rPr lang="en-US" b="1" dirty="0"/>
              <a:t>1. What are Alerting Rules?</a:t>
            </a:r>
          </a:p>
          <a:p>
            <a:r>
              <a:rPr lang="en-US" dirty="0"/>
              <a:t>Alerting rules allow Prometheus to evaluate conditions on metrics data and trigger alerts when certain conditions are met. </a:t>
            </a:r>
          </a:p>
          <a:p>
            <a:r>
              <a:rPr lang="en-US" dirty="0"/>
              <a:t>Alerts are typically sent to an alert manager (like Prometheus </a:t>
            </a:r>
            <a:r>
              <a:rPr lang="en-US" dirty="0" err="1"/>
              <a:t>Alertmanager</a:t>
            </a:r>
            <a:r>
              <a:rPr lang="en-US" dirty="0"/>
              <a:t>) for further handling, which could include routing, silencing, grouping, or sending notifications to different systems like email, Slack, or PagerDuty.</a:t>
            </a:r>
          </a:p>
        </p:txBody>
      </p:sp>
      <p:sp>
        <p:nvSpPr>
          <p:cNvPr id="3" name="Title 2">
            <a:extLst>
              <a:ext uri="{FF2B5EF4-FFF2-40B4-BE49-F238E27FC236}">
                <a16:creationId xmlns:a16="http://schemas.microsoft.com/office/drawing/2014/main" id="{F17F32B6-B85E-C345-0CB7-C9D8881F89F3}"/>
              </a:ext>
            </a:extLst>
          </p:cNvPr>
          <p:cNvSpPr>
            <a:spLocks noGrp="1"/>
          </p:cNvSpPr>
          <p:nvPr>
            <p:ph type="title"/>
          </p:nvPr>
        </p:nvSpPr>
        <p:spPr/>
        <p:txBody>
          <a:bodyPr/>
          <a:lstStyle/>
          <a:p>
            <a:r>
              <a:rPr lang="en-IN" dirty="0"/>
              <a:t>Alerting Rules Overview</a:t>
            </a:r>
          </a:p>
        </p:txBody>
      </p:sp>
    </p:spTree>
    <p:extLst>
      <p:ext uri="{BB962C8B-B14F-4D97-AF65-F5344CB8AC3E}">
        <p14:creationId xmlns:p14="http://schemas.microsoft.com/office/powerpoint/2010/main" val="657195214"/>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9BCEC5-14BC-734D-B1C6-B593F2232A03}"/>
              </a:ext>
            </a:extLst>
          </p:cNvPr>
          <p:cNvSpPr>
            <a:spLocks noGrp="1"/>
          </p:cNvSpPr>
          <p:nvPr>
            <p:ph sz="quarter" idx="12"/>
          </p:nvPr>
        </p:nvSpPr>
        <p:spPr/>
        <p:txBody>
          <a:bodyPr/>
          <a:lstStyle/>
          <a:p>
            <a:r>
              <a:rPr lang="en-US" b="1" dirty="0"/>
              <a:t>2. How Alerting Rules Work</a:t>
            </a:r>
          </a:p>
          <a:p>
            <a:pPr>
              <a:buFont typeface="Arial" panose="020B0604020202020204" pitchFamily="34" charset="0"/>
              <a:buChar char="•"/>
            </a:pPr>
            <a:r>
              <a:rPr lang="en-US" dirty="0"/>
              <a:t>Alerting rules are defined in YAML files, usually in Prometheus configuration files.</a:t>
            </a:r>
          </a:p>
          <a:p>
            <a:pPr>
              <a:buFont typeface="Arial" panose="020B0604020202020204" pitchFamily="34" charset="0"/>
              <a:buChar char="•"/>
            </a:pPr>
            <a:r>
              <a:rPr lang="en-US" dirty="0"/>
              <a:t>They are evaluated periodically by Prometheus, based on their evaluation interval.</a:t>
            </a:r>
          </a:p>
          <a:p>
            <a:pPr>
              <a:buFont typeface="Arial" panose="020B0604020202020204" pitchFamily="34" charset="0"/>
              <a:buChar char="•"/>
            </a:pPr>
            <a:r>
              <a:rPr lang="en-US" dirty="0"/>
              <a:t>If a defined condition is met, Prometheus "fires" the alert and sends it to </a:t>
            </a:r>
            <a:r>
              <a:rPr lang="en-US" dirty="0" err="1"/>
              <a:t>Alertmanager</a:t>
            </a:r>
            <a:r>
              <a:rPr lang="en-US" dirty="0"/>
              <a:t>.</a:t>
            </a:r>
          </a:p>
          <a:p>
            <a:pPr>
              <a:buFont typeface="Arial" panose="020B0604020202020204" pitchFamily="34" charset="0"/>
              <a:buChar char="•"/>
            </a:pPr>
            <a:r>
              <a:rPr lang="en-US" dirty="0" err="1"/>
              <a:t>Alertmanager</a:t>
            </a:r>
            <a:r>
              <a:rPr lang="en-US" dirty="0"/>
              <a:t> manages the alerts (e.g., de-duplicates, sends notifications, or handles escalations).</a:t>
            </a:r>
          </a:p>
        </p:txBody>
      </p:sp>
      <p:sp>
        <p:nvSpPr>
          <p:cNvPr id="3" name="Title 2">
            <a:extLst>
              <a:ext uri="{FF2B5EF4-FFF2-40B4-BE49-F238E27FC236}">
                <a16:creationId xmlns:a16="http://schemas.microsoft.com/office/drawing/2014/main" id="{F17F32B6-B85E-C345-0CB7-C9D8881F89F3}"/>
              </a:ext>
            </a:extLst>
          </p:cNvPr>
          <p:cNvSpPr>
            <a:spLocks noGrp="1"/>
          </p:cNvSpPr>
          <p:nvPr>
            <p:ph type="title"/>
          </p:nvPr>
        </p:nvSpPr>
        <p:spPr/>
        <p:txBody>
          <a:bodyPr/>
          <a:lstStyle/>
          <a:p>
            <a:r>
              <a:rPr lang="en-IN" dirty="0"/>
              <a:t>Alerting Rules Overview</a:t>
            </a:r>
          </a:p>
        </p:txBody>
      </p:sp>
    </p:spTree>
    <p:extLst>
      <p:ext uri="{BB962C8B-B14F-4D97-AF65-F5344CB8AC3E}">
        <p14:creationId xmlns:p14="http://schemas.microsoft.com/office/powerpoint/2010/main" val="369767396"/>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17F32B6-B85E-C345-0CB7-C9D8881F89F3}"/>
              </a:ext>
            </a:extLst>
          </p:cNvPr>
          <p:cNvSpPr>
            <a:spLocks noGrp="1"/>
          </p:cNvSpPr>
          <p:nvPr>
            <p:ph type="title"/>
          </p:nvPr>
        </p:nvSpPr>
        <p:spPr/>
        <p:txBody>
          <a:bodyPr/>
          <a:lstStyle/>
          <a:p>
            <a:r>
              <a:rPr lang="en-IN" dirty="0"/>
              <a:t>Alerting Rules Overview</a:t>
            </a:r>
          </a:p>
        </p:txBody>
      </p:sp>
      <p:pic>
        <p:nvPicPr>
          <p:cNvPr id="7" name="Picture 6">
            <a:extLst>
              <a:ext uri="{FF2B5EF4-FFF2-40B4-BE49-F238E27FC236}">
                <a16:creationId xmlns:a16="http://schemas.microsoft.com/office/drawing/2014/main" id="{17C44960-4BF9-28F5-7EE3-1B304B6B9C5F}"/>
              </a:ext>
            </a:extLst>
          </p:cNvPr>
          <p:cNvPicPr>
            <a:picLocks noChangeAspect="1"/>
          </p:cNvPicPr>
          <p:nvPr/>
        </p:nvPicPr>
        <p:blipFill>
          <a:blip r:embed="rId2"/>
          <a:stretch>
            <a:fillRect/>
          </a:stretch>
        </p:blipFill>
        <p:spPr>
          <a:xfrm>
            <a:off x="461035" y="1600200"/>
            <a:ext cx="7916380" cy="4715533"/>
          </a:xfrm>
          <a:prstGeom prst="rect">
            <a:avLst/>
          </a:prstGeom>
        </p:spPr>
      </p:pic>
    </p:spTree>
    <p:extLst>
      <p:ext uri="{BB962C8B-B14F-4D97-AF65-F5344CB8AC3E}">
        <p14:creationId xmlns:p14="http://schemas.microsoft.com/office/powerpoint/2010/main" val="2837683479"/>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17F32B6-B85E-C345-0CB7-C9D8881F89F3}"/>
              </a:ext>
            </a:extLst>
          </p:cNvPr>
          <p:cNvSpPr>
            <a:spLocks noGrp="1"/>
          </p:cNvSpPr>
          <p:nvPr>
            <p:ph type="title"/>
          </p:nvPr>
        </p:nvSpPr>
        <p:spPr/>
        <p:txBody>
          <a:bodyPr/>
          <a:lstStyle/>
          <a:p>
            <a:r>
              <a:rPr lang="en-IN" dirty="0"/>
              <a:t>Alerting Rules Overview</a:t>
            </a:r>
          </a:p>
        </p:txBody>
      </p:sp>
      <p:pic>
        <p:nvPicPr>
          <p:cNvPr id="4" name="Picture 3">
            <a:extLst>
              <a:ext uri="{FF2B5EF4-FFF2-40B4-BE49-F238E27FC236}">
                <a16:creationId xmlns:a16="http://schemas.microsoft.com/office/drawing/2014/main" id="{BEB00C6D-C7C4-C82B-FE7C-73AACAFC5FA4}"/>
              </a:ext>
            </a:extLst>
          </p:cNvPr>
          <p:cNvPicPr>
            <a:picLocks noChangeAspect="1"/>
          </p:cNvPicPr>
          <p:nvPr/>
        </p:nvPicPr>
        <p:blipFill>
          <a:blip r:embed="rId2"/>
          <a:stretch>
            <a:fillRect/>
          </a:stretch>
        </p:blipFill>
        <p:spPr>
          <a:xfrm>
            <a:off x="595949" y="1524000"/>
            <a:ext cx="7935432" cy="4629796"/>
          </a:xfrm>
          <a:prstGeom prst="rect">
            <a:avLst/>
          </a:prstGeom>
        </p:spPr>
      </p:pic>
    </p:spTree>
    <p:extLst>
      <p:ext uri="{BB962C8B-B14F-4D97-AF65-F5344CB8AC3E}">
        <p14:creationId xmlns:p14="http://schemas.microsoft.com/office/powerpoint/2010/main" val="287372108"/>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17F32B6-B85E-C345-0CB7-C9D8881F89F3}"/>
              </a:ext>
            </a:extLst>
          </p:cNvPr>
          <p:cNvSpPr>
            <a:spLocks noGrp="1"/>
          </p:cNvSpPr>
          <p:nvPr>
            <p:ph type="title"/>
          </p:nvPr>
        </p:nvSpPr>
        <p:spPr/>
        <p:txBody>
          <a:bodyPr/>
          <a:lstStyle/>
          <a:p>
            <a:r>
              <a:rPr lang="en-IN" dirty="0"/>
              <a:t>Alerting Rules Overview</a:t>
            </a:r>
          </a:p>
        </p:txBody>
      </p:sp>
      <p:pic>
        <p:nvPicPr>
          <p:cNvPr id="5" name="Picture 4">
            <a:extLst>
              <a:ext uri="{FF2B5EF4-FFF2-40B4-BE49-F238E27FC236}">
                <a16:creationId xmlns:a16="http://schemas.microsoft.com/office/drawing/2014/main" id="{72DE7C88-03B8-66F4-24E8-1CF17167DC23}"/>
              </a:ext>
            </a:extLst>
          </p:cNvPr>
          <p:cNvPicPr>
            <a:picLocks noChangeAspect="1"/>
          </p:cNvPicPr>
          <p:nvPr/>
        </p:nvPicPr>
        <p:blipFill>
          <a:blip r:embed="rId2"/>
          <a:stretch>
            <a:fillRect/>
          </a:stretch>
        </p:blipFill>
        <p:spPr>
          <a:xfrm>
            <a:off x="379445" y="1295400"/>
            <a:ext cx="8059275" cy="5268060"/>
          </a:xfrm>
          <a:prstGeom prst="rect">
            <a:avLst/>
          </a:prstGeom>
        </p:spPr>
      </p:pic>
    </p:spTree>
    <p:extLst>
      <p:ext uri="{BB962C8B-B14F-4D97-AF65-F5344CB8AC3E}">
        <p14:creationId xmlns:p14="http://schemas.microsoft.com/office/powerpoint/2010/main" val="2126695058"/>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17F32B6-B85E-C345-0CB7-C9D8881F89F3}"/>
              </a:ext>
            </a:extLst>
          </p:cNvPr>
          <p:cNvSpPr>
            <a:spLocks noGrp="1"/>
          </p:cNvSpPr>
          <p:nvPr>
            <p:ph type="title"/>
          </p:nvPr>
        </p:nvSpPr>
        <p:spPr/>
        <p:txBody>
          <a:bodyPr/>
          <a:lstStyle/>
          <a:p>
            <a:r>
              <a:rPr lang="en-IN" dirty="0"/>
              <a:t>Alerting Rules Overview</a:t>
            </a:r>
          </a:p>
        </p:txBody>
      </p:sp>
      <p:pic>
        <p:nvPicPr>
          <p:cNvPr id="4" name="Picture 3">
            <a:extLst>
              <a:ext uri="{FF2B5EF4-FFF2-40B4-BE49-F238E27FC236}">
                <a16:creationId xmlns:a16="http://schemas.microsoft.com/office/drawing/2014/main" id="{92396E91-CE83-E3C6-0E1A-122B629643BD}"/>
              </a:ext>
            </a:extLst>
          </p:cNvPr>
          <p:cNvPicPr>
            <a:picLocks noChangeAspect="1"/>
          </p:cNvPicPr>
          <p:nvPr/>
        </p:nvPicPr>
        <p:blipFill>
          <a:blip r:embed="rId2"/>
          <a:stretch>
            <a:fillRect/>
          </a:stretch>
        </p:blipFill>
        <p:spPr>
          <a:xfrm>
            <a:off x="461035" y="1981200"/>
            <a:ext cx="8059275" cy="3400900"/>
          </a:xfrm>
          <a:prstGeom prst="rect">
            <a:avLst/>
          </a:prstGeom>
        </p:spPr>
      </p:pic>
    </p:spTree>
    <p:extLst>
      <p:ext uri="{BB962C8B-B14F-4D97-AF65-F5344CB8AC3E}">
        <p14:creationId xmlns:p14="http://schemas.microsoft.com/office/powerpoint/2010/main" val="2010649352"/>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17F32B6-B85E-C345-0CB7-C9D8881F89F3}"/>
              </a:ext>
            </a:extLst>
          </p:cNvPr>
          <p:cNvSpPr>
            <a:spLocks noGrp="1"/>
          </p:cNvSpPr>
          <p:nvPr>
            <p:ph type="title"/>
          </p:nvPr>
        </p:nvSpPr>
        <p:spPr/>
        <p:txBody>
          <a:bodyPr/>
          <a:lstStyle/>
          <a:p>
            <a:r>
              <a:rPr lang="en-IN" dirty="0"/>
              <a:t>Alerting Rules Overview</a:t>
            </a:r>
          </a:p>
        </p:txBody>
      </p:sp>
      <p:pic>
        <p:nvPicPr>
          <p:cNvPr id="8" name="Picture 7">
            <a:extLst>
              <a:ext uri="{FF2B5EF4-FFF2-40B4-BE49-F238E27FC236}">
                <a16:creationId xmlns:a16="http://schemas.microsoft.com/office/drawing/2014/main" id="{9640FB13-3851-8636-BBEA-240CC65C7B06}"/>
              </a:ext>
            </a:extLst>
          </p:cNvPr>
          <p:cNvPicPr>
            <a:picLocks noChangeAspect="1"/>
          </p:cNvPicPr>
          <p:nvPr/>
        </p:nvPicPr>
        <p:blipFill>
          <a:blip r:embed="rId2"/>
          <a:stretch>
            <a:fillRect/>
          </a:stretch>
        </p:blipFill>
        <p:spPr>
          <a:xfrm>
            <a:off x="384970" y="1524000"/>
            <a:ext cx="8281326" cy="4267200"/>
          </a:xfrm>
          <a:prstGeom prst="rect">
            <a:avLst/>
          </a:prstGeom>
        </p:spPr>
      </p:pic>
    </p:spTree>
    <p:extLst>
      <p:ext uri="{BB962C8B-B14F-4D97-AF65-F5344CB8AC3E}">
        <p14:creationId xmlns:p14="http://schemas.microsoft.com/office/powerpoint/2010/main" val="1205115784"/>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17F32B6-B85E-C345-0CB7-C9D8881F89F3}"/>
              </a:ext>
            </a:extLst>
          </p:cNvPr>
          <p:cNvSpPr>
            <a:spLocks noGrp="1"/>
          </p:cNvSpPr>
          <p:nvPr>
            <p:ph type="title"/>
          </p:nvPr>
        </p:nvSpPr>
        <p:spPr/>
        <p:txBody>
          <a:bodyPr/>
          <a:lstStyle/>
          <a:p>
            <a:r>
              <a:rPr lang="en-IN" dirty="0"/>
              <a:t>Alerting Rules Overview</a:t>
            </a:r>
          </a:p>
        </p:txBody>
      </p:sp>
      <p:pic>
        <p:nvPicPr>
          <p:cNvPr id="8" name="Picture 7">
            <a:extLst>
              <a:ext uri="{FF2B5EF4-FFF2-40B4-BE49-F238E27FC236}">
                <a16:creationId xmlns:a16="http://schemas.microsoft.com/office/drawing/2014/main" id="{9640FB13-3851-8636-BBEA-240CC65C7B06}"/>
              </a:ext>
            </a:extLst>
          </p:cNvPr>
          <p:cNvPicPr>
            <a:picLocks noChangeAspect="1"/>
          </p:cNvPicPr>
          <p:nvPr/>
        </p:nvPicPr>
        <p:blipFill>
          <a:blip r:embed="rId2"/>
          <a:stretch>
            <a:fillRect/>
          </a:stretch>
        </p:blipFill>
        <p:spPr>
          <a:xfrm>
            <a:off x="384970" y="1676400"/>
            <a:ext cx="8281326" cy="4114800"/>
          </a:xfrm>
          <a:prstGeom prst="rect">
            <a:avLst/>
          </a:prstGeom>
        </p:spPr>
      </p:pic>
    </p:spTree>
    <p:extLst>
      <p:ext uri="{BB962C8B-B14F-4D97-AF65-F5344CB8AC3E}">
        <p14:creationId xmlns:p14="http://schemas.microsoft.com/office/powerpoint/2010/main" val="2472846795"/>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17F32B6-B85E-C345-0CB7-C9D8881F89F3}"/>
              </a:ext>
            </a:extLst>
          </p:cNvPr>
          <p:cNvSpPr>
            <a:spLocks noGrp="1"/>
          </p:cNvSpPr>
          <p:nvPr>
            <p:ph type="title"/>
          </p:nvPr>
        </p:nvSpPr>
        <p:spPr/>
        <p:txBody>
          <a:bodyPr/>
          <a:lstStyle/>
          <a:p>
            <a:r>
              <a:rPr lang="en-IN" dirty="0"/>
              <a:t>Alerting Rules Overview</a:t>
            </a:r>
          </a:p>
        </p:txBody>
      </p:sp>
      <p:pic>
        <p:nvPicPr>
          <p:cNvPr id="4" name="Picture 3">
            <a:extLst>
              <a:ext uri="{FF2B5EF4-FFF2-40B4-BE49-F238E27FC236}">
                <a16:creationId xmlns:a16="http://schemas.microsoft.com/office/drawing/2014/main" id="{DE024C7E-9210-2E3A-FB76-32A88C003612}"/>
              </a:ext>
            </a:extLst>
          </p:cNvPr>
          <p:cNvPicPr>
            <a:picLocks noChangeAspect="1"/>
          </p:cNvPicPr>
          <p:nvPr/>
        </p:nvPicPr>
        <p:blipFill>
          <a:blip r:embed="rId2"/>
          <a:stretch>
            <a:fillRect/>
          </a:stretch>
        </p:blipFill>
        <p:spPr>
          <a:xfrm>
            <a:off x="568517" y="1752600"/>
            <a:ext cx="7935432" cy="3486637"/>
          </a:xfrm>
          <a:prstGeom prst="rect">
            <a:avLst/>
          </a:prstGeom>
        </p:spPr>
      </p:pic>
    </p:spTree>
    <p:extLst>
      <p:ext uri="{BB962C8B-B14F-4D97-AF65-F5344CB8AC3E}">
        <p14:creationId xmlns:p14="http://schemas.microsoft.com/office/powerpoint/2010/main" val="4109815962"/>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17F32B6-B85E-C345-0CB7-C9D8881F89F3}"/>
              </a:ext>
            </a:extLst>
          </p:cNvPr>
          <p:cNvSpPr>
            <a:spLocks noGrp="1"/>
          </p:cNvSpPr>
          <p:nvPr>
            <p:ph type="title"/>
          </p:nvPr>
        </p:nvSpPr>
        <p:spPr/>
        <p:txBody>
          <a:bodyPr/>
          <a:lstStyle/>
          <a:p>
            <a:r>
              <a:rPr lang="en-IN" dirty="0"/>
              <a:t>Alerting Rules Overview</a:t>
            </a:r>
          </a:p>
        </p:txBody>
      </p:sp>
      <p:pic>
        <p:nvPicPr>
          <p:cNvPr id="5" name="Picture 4">
            <a:extLst>
              <a:ext uri="{FF2B5EF4-FFF2-40B4-BE49-F238E27FC236}">
                <a16:creationId xmlns:a16="http://schemas.microsoft.com/office/drawing/2014/main" id="{4BEC3865-9984-7E2E-2724-FBE7D7326103}"/>
              </a:ext>
            </a:extLst>
          </p:cNvPr>
          <p:cNvPicPr>
            <a:picLocks noChangeAspect="1"/>
          </p:cNvPicPr>
          <p:nvPr/>
        </p:nvPicPr>
        <p:blipFill>
          <a:blip r:embed="rId2"/>
          <a:stretch>
            <a:fillRect/>
          </a:stretch>
        </p:blipFill>
        <p:spPr>
          <a:xfrm>
            <a:off x="465700" y="1828800"/>
            <a:ext cx="7897327" cy="3477110"/>
          </a:xfrm>
          <a:prstGeom prst="rect">
            <a:avLst/>
          </a:prstGeom>
        </p:spPr>
      </p:pic>
    </p:spTree>
    <p:extLst>
      <p:ext uri="{BB962C8B-B14F-4D97-AF65-F5344CB8AC3E}">
        <p14:creationId xmlns:p14="http://schemas.microsoft.com/office/powerpoint/2010/main" val="9308442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EE9EEC7-58C4-63EE-3460-4FFBAB7A9034}"/>
              </a:ext>
            </a:extLst>
          </p:cNvPr>
          <p:cNvSpPr>
            <a:spLocks noGrp="1"/>
          </p:cNvSpPr>
          <p:nvPr>
            <p:ph sz="quarter" idx="12"/>
          </p:nvPr>
        </p:nvSpPr>
        <p:spPr/>
        <p:txBody>
          <a:bodyPr>
            <a:normAutofit/>
          </a:bodyPr>
          <a:lstStyle/>
          <a:p>
            <a:r>
              <a:rPr lang="en-US" dirty="0"/>
              <a:t>Performance Measurement: </a:t>
            </a:r>
          </a:p>
          <a:p>
            <a:pPr lvl="1"/>
            <a:r>
              <a:rPr lang="en-US" dirty="0"/>
              <a:t>Metrics allow organizations to gauge how well they are meeting objectives or standards.</a:t>
            </a:r>
          </a:p>
          <a:p>
            <a:pPr lvl="1"/>
            <a:r>
              <a:rPr lang="en-US" dirty="0"/>
              <a:t>Decision-Making: With data from metrics, businesses can make informed decisions regarding strategy, resource allocation, and priorities.</a:t>
            </a:r>
          </a:p>
          <a:p>
            <a:pPr lvl="1"/>
            <a:r>
              <a:rPr lang="en-US" dirty="0"/>
              <a:t>Benchmarking: Metrics help compare performance over time or against competitors.</a:t>
            </a:r>
          </a:p>
          <a:p>
            <a:pPr lvl="1"/>
            <a:r>
              <a:rPr lang="en-US" dirty="0"/>
              <a:t>Continuous Improvement: Metrics enable tracking of progress and identification of areas needing improvement.</a:t>
            </a:r>
            <a:endParaRPr lang="en-IN" dirty="0"/>
          </a:p>
        </p:txBody>
      </p:sp>
      <p:sp>
        <p:nvSpPr>
          <p:cNvPr id="3" name="Title 2">
            <a:extLst>
              <a:ext uri="{FF2B5EF4-FFF2-40B4-BE49-F238E27FC236}">
                <a16:creationId xmlns:a16="http://schemas.microsoft.com/office/drawing/2014/main" id="{CD5F5CB2-FE65-7EEF-E553-FF16F07D6346}"/>
              </a:ext>
            </a:extLst>
          </p:cNvPr>
          <p:cNvSpPr>
            <a:spLocks noGrp="1"/>
          </p:cNvSpPr>
          <p:nvPr>
            <p:ph type="title"/>
          </p:nvPr>
        </p:nvSpPr>
        <p:spPr/>
        <p:txBody>
          <a:bodyPr/>
          <a:lstStyle/>
          <a:p>
            <a:r>
              <a:rPr lang="en-IN" dirty="0"/>
              <a:t>Importance of Metrics</a:t>
            </a:r>
          </a:p>
        </p:txBody>
      </p:sp>
    </p:spTree>
    <p:extLst>
      <p:ext uri="{BB962C8B-B14F-4D97-AF65-F5344CB8AC3E}">
        <p14:creationId xmlns:p14="http://schemas.microsoft.com/office/powerpoint/2010/main" val="704305639"/>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17F32B6-B85E-C345-0CB7-C9D8881F89F3}"/>
              </a:ext>
            </a:extLst>
          </p:cNvPr>
          <p:cNvSpPr>
            <a:spLocks noGrp="1"/>
          </p:cNvSpPr>
          <p:nvPr>
            <p:ph type="title"/>
          </p:nvPr>
        </p:nvSpPr>
        <p:spPr/>
        <p:txBody>
          <a:bodyPr/>
          <a:lstStyle/>
          <a:p>
            <a:r>
              <a:rPr lang="en-IN" dirty="0"/>
              <a:t>Alerting Rules Overview</a:t>
            </a:r>
          </a:p>
        </p:txBody>
      </p:sp>
      <p:pic>
        <p:nvPicPr>
          <p:cNvPr id="4" name="Picture 3">
            <a:extLst>
              <a:ext uri="{FF2B5EF4-FFF2-40B4-BE49-F238E27FC236}">
                <a16:creationId xmlns:a16="http://schemas.microsoft.com/office/drawing/2014/main" id="{B55C048F-61F3-5C35-F4E9-2F397A082C1D}"/>
              </a:ext>
            </a:extLst>
          </p:cNvPr>
          <p:cNvPicPr>
            <a:picLocks noChangeAspect="1"/>
          </p:cNvPicPr>
          <p:nvPr/>
        </p:nvPicPr>
        <p:blipFill>
          <a:blip r:embed="rId2"/>
          <a:stretch>
            <a:fillRect/>
          </a:stretch>
        </p:blipFill>
        <p:spPr>
          <a:xfrm>
            <a:off x="485917" y="1828800"/>
            <a:ext cx="7964011" cy="3572374"/>
          </a:xfrm>
          <a:prstGeom prst="rect">
            <a:avLst/>
          </a:prstGeom>
        </p:spPr>
      </p:pic>
    </p:spTree>
    <p:extLst>
      <p:ext uri="{BB962C8B-B14F-4D97-AF65-F5344CB8AC3E}">
        <p14:creationId xmlns:p14="http://schemas.microsoft.com/office/powerpoint/2010/main" val="3183819063"/>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17F32B6-B85E-C345-0CB7-C9D8881F89F3}"/>
              </a:ext>
            </a:extLst>
          </p:cNvPr>
          <p:cNvSpPr>
            <a:spLocks noGrp="1"/>
          </p:cNvSpPr>
          <p:nvPr>
            <p:ph type="title"/>
          </p:nvPr>
        </p:nvSpPr>
        <p:spPr/>
        <p:txBody>
          <a:bodyPr/>
          <a:lstStyle/>
          <a:p>
            <a:r>
              <a:rPr lang="en-IN" dirty="0"/>
              <a:t>Alerting Rules Overview</a:t>
            </a:r>
          </a:p>
        </p:txBody>
      </p:sp>
      <p:pic>
        <p:nvPicPr>
          <p:cNvPr id="5" name="Picture 4">
            <a:extLst>
              <a:ext uri="{FF2B5EF4-FFF2-40B4-BE49-F238E27FC236}">
                <a16:creationId xmlns:a16="http://schemas.microsoft.com/office/drawing/2014/main" id="{03549B40-BD19-156B-6833-D3A97F7BD873}"/>
              </a:ext>
            </a:extLst>
          </p:cNvPr>
          <p:cNvPicPr>
            <a:picLocks noChangeAspect="1"/>
          </p:cNvPicPr>
          <p:nvPr/>
        </p:nvPicPr>
        <p:blipFill>
          <a:blip r:embed="rId2"/>
          <a:stretch>
            <a:fillRect/>
          </a:stretch>
        </p:blipFill>
        <p:spPr>
          <a:xfrm>
            <a:off x="423283" y="2061971"/>
            <a:ext cx="8297433" cy="2734057"/>
          </a:xfrm>
          <a:prstGeom prst="rect">
            <a:avLst/>
          </a:prstGeom>
        </p:spPr>
      </p:pic>
      <p:sp>
        <p:nvSpPr>
          <p:cNvPr id="6" name="TextBox 5">
            <a:extLst>
              <a:ext uri="{FF2B5EF4-FFF2-40B4-BE49-F238E27FC236}">
                <a16:creationId xmlns:a16="http://schemas.microsoft.com/office/drawing/2014/main" id="{882B11EF-3C8A-AF16-5FD2-DEE486AF7F32}"/>
              </a:ext>
            </a:extLst>
          </p:cNvPr>
          <p:cNvSpPr txBox="1"/>
          <p:nvPr/>
        </p:nvSpPr>
        <p:spPr>
          <a:xfrm>
            <a:off x="622841" y="5301734"/>
            <a:ext cx="7898316" cy="369332"/>
          </a:xfrm>
          <a:prstGeom prst="rect">
            <a:avLst/>
          </a:prstGeom>
          <a:noFill/>
        </p:spPr>
        <p:txBody>
          <a:bodyPr wrap="none" rtlCol="0">
            <a:spAutoFit/>
          </a:bodyPr>
          <a:lstStyle/>
          <a:p>
            <a:r>
              <a:rPr lang="en-US" dirty="0" err="1"/>
              <a:t>kubectl</a:t>
            </a:r>
            <a:r>
              <a:rPr lang="en-US" dirty="0"/>
              <a:t> create </a:t>
            </a:r>
            <a:r>
              <a:rPr lang="en-US" dirty="0" err="1"/>
              <a:t>configmap</a:t>
            </a:r>
            <a:r>
              <a:rPr lang="en-US" dirty="0"/>
              <a:t> </a:t>
            </a:r>
            <a:r>
              <a:rPr lang="en-US" dirty="0" err="1"/>
              <a:t>prometheus</a:t>
            </a:r>
            <a:r>
              <a:rPr lang="en-US" dirty="0"/>
              <a:t>-alert-rules --from-file=alert-</a:t>
            </a:r>
            <a:r>
              <a:rPr lang="en-US" dirty="0" err="1"/>
              <a:t>rules.yaml</a:t>
            </a:r>
            <a:endParaRPr lang="en-IN" dirty="0"/>
          </a:p>
        </p:txBody>
      </p:sp>
    </p:spTree>
    <p:extLst>
      <p:ext uri="{BB962C8B-B14F-4D97-AF65-F5344CB8AC3E}">
        <p14:creationId xmlns:p14="http://schemas.microsoft.com/office/powerpoint/2010/main" val="1028094386"/>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70BF743-F1E3-7C58-3D19-E93D37C74EE8}"/>
              </a:ext>
            </a:extLst>
          </p:cNvPr>
          <p:cNvSpPr>
            <a:spLocks noGrp="1"/>
          </p:cNvSpPr>
          <p:nvPr>
            <p:ph type="title"/>
          </p:nvPr>
        </p:nvSpPr>
        <p:spPr/>
        <p:txBody>
          <a:bodyPr/>
          <a:lstStyle/>
          <a:p>
            <a:r>
              <a:rPr lang="en-IN" dirty="0"/>
              <a:t>Alerting Rule in </a:t>
            </a:r>
            <a:r>
              <a:rPr lang="en-IN" dirty="0" err="1"/>
              <a:t>values.yml</a:t>
            </a:r>
            <a:endParaRPr lang="en-IN" dirty="0"/>
          </a:p>
        </p:txBody>
      </p:sp>
      <p:pic>
        <p:nvPicPr>
          <p:cNvPr id="5" name="Picture 4">
            <a:extLst>
              <a:ext uri="{FF2B5EF4-FFF2-40B4-BE49-F238E27FC236}">
                <a16:creationId xmlns:a16="http://schemas.microsoft.com/office/drawing/2014/main" id="{12FFC111-EFC6-FD43-E68C-8A45BC91C4DF}"/>
              </a:ext>
            </a:extLst>
          </p:cNvPr>
          <p:cNvPicPr>
            <a:picLocks noChangeAspect="1"/>
          </p:cNvPicPr>
          <p:nvPr/>
        </p:nvPicPr>
        <p:blipFill>
          <a:blip r:embed="rId2"/>
          <a:stretch>
            <a:fillRect/>
          </a:stretch>
        </p:blipFill>
        <p:spPr>
          <a:xfrm>
            <a:off x="304799" y="1447800"/>
            <a:ext cx="8610601" cy="4719012"/>
          </a:xfrm>
          <a:prstGeom prst="rect">
            <a:avLst/>
          </a:prstGeom>
        </p:spPr>
      </p:pic>
    </p:spTree>
    <p:extLst>
      <p:ext uri="{BB962C8B-B14F-4D97-AF65-F5344CB8AC3E}">
        <p14:creationId xmlns:p14="http://schemas.microsoft.com/office/powerpoint/2010/main" val="606513811"/>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343BAF-D154-9731-4C66-DED31CB86C1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8C1C5BA-07EC-FFC7-10A2-FE47BEDB3098}"/>
              </a:ext>
            </a:extLst>
          </p:cNvPr>
          <p:cNvSpPr>
            <a:spLocks noGrp="1"/>
          </p:cNvSpPr>
          <p:nvPr>
            <p:ph type="title"/>
          </p:nvPr>
        </p:nvSpPr>
        <p:spPr/>
        <p:txBody>
          <a:bodyPr/>
          <a:lstStyle/>
          <a:p>
            <a:r>
              <a:rPr lang="en-IN" dirty="0"/>
              <a:t>Changes in Up History</a:t>
            </a:r>
          </a:p>
        </p:txBody>
      </p:sp>
      <p:pic>
        <p:nvPicPr>
          <p:cNvPr id="4" name="Picture 3">
            <a:extLst>
              <a:ext uri="{FF2B5EF4-FFF2-40B4-BE49-F238E27FC236}">
                <a16:creationId xmlns:a16="http://schemas.microsoft.com/office/drawing/2014/main" id="{C3B13AD5-12BB-2DFA-6144-91D16716E07B}"/>
              </a:ext>
            </a:extLst>
          </p:cNvPr>
          <p:cNvPicPr>
            <a:picLocks noChangeAspect="1"/>
          </p:cNvPicPr>
          <p:nvPr/>
        </p:nvPicPr>
        <p:blipFill>
          <a:blip r:embed="rId2"/>
          <a:stretch>
            <a:fillRect/>
          </a:stretch>
        </p:blipFill>
        <p:spPr>
          <a:xfrm>
            <a:off x="-8335" y="1600200"/>
            <a:ext cx="9144000" cy="4372371"/>
          </a:xfrm>
          <a:prstGeom prst="rect">
            <a:avLst/>
          </a:prstGeom>
        </p:spPr>
      </p:pic>
    </p:spTree>
    <p:extLst>
      <p:ext uri="{BB962C8B-B14F-4D97-AF65-F5344CB8AC3E}">
        <p14:creationId xmlns:p14="http://schemas.microsoft.com/office/powerpoint/2010/main" val="1588059925"/>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70BF743-F1E3-7C58-3D19-E93D37C74EE8}"/>
              </a:ext>
            </a:extLst>
          </p:cNvPr>
          <p:cNvSpPr>
            <a:spLocks noGrp="1"/>
          </p:cNvSpPr>
          <p:nvPr>
            <p:ph type="title"/>
          </p:nvPr>
        </p:nvSpPr>
        <p:spPr/>
        <p:txBody>
          <a:bodyPr/>
          <a:lstStyle/>
          <a:p>
            <a:r>
              <a:rPr lang="en-IN" dirty="0"/>
              <a:t>Alerting Rule in </a:t>
            </a:r>
            <a:r>
              <a:rPr lang="en-IN" dirty="0" err="1"/>
              <a:t>values.yml</a:t>
            </a:r>
            <a:endParaRPr lang="en-IN" dirty="0"/>
          </a:p>
        </p:txBody>
      </p:sp>
      <p:pic>
        <p:nvPicPr>
          <p:cNvPr id="4" name="Picture 3">
            <a:extLst>
              <a:ext uri="{FF2B5EF4-FFF2-40B4-BE49-F238E27FC236}">
                <a16:creationId xmlns:a16="http://schemas.microsoft.com/office/drawing/2014/main" id="{A87191EC-8719-BD82-BF51-80A762AEC674}"/>
              </a:ext>
            </a:extLst>
          </p:cNvPr>
          <p:cNvPicPr>
            <a:picLocks noChangeAspect="1"/>
          </p:cNvPicPr>
          <p:nvPr/>
        </p:nvPicPr>
        <p:blipFill>
          <a:blip r:embed="rId2"/>
          <a:stretch>
            <a:fillRect/>
          </a:stretch>
        </p:blipFill>
        <p:spPr>
          <a:xfrm>
            <a:off x="0" y="1981200"/>
            <a:ext cx="9144000" cy="3307303"/>
          </a:xfrm>
          <a:prstGeom prst="rect">
            <a:avLst/>
          </a:prstGeom>
        </p:spPr>
      </p:pic>
    </p:spTree>
    <p:extLst>
      <p:ext uri="{BB962C8B-B14F-4D97-AF65-F5344CB8AC3E}">
        <p14:creationId xmlns:p14="http://schemas.microsoft.com/office/powerpoint/2010/main" val="1654978819"/>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F600662-0567-19EF-F983-6D85170D9B55}"/>
              </a:ext>
            </a:extLst>
          </p:cNvPr>
          <p:cNvSpPr>
            <a:spLocks noGrp="1"/>
          </p:cNvSpPr>
          <p:nvPr>
            <p:ph type="title"/>
          </p:nvPr>
        </p:nvSpPr>
        <p:spPr/>
        <p:txBody>
          <a:bodyPr/>
          <a:lstStyle/>
          <a:p>
            <a:r>
              <a:rPr lang="en-IN" dirty="0"/>
              <a:t>Slack Receiver</a:t>
            </a:r>
          </a:p>
        </p:txBody>
      </p:sp>
      <p:pic>
        <p:nvPicPr>
          <p:cNvPr id="5" name="Picture 4">
            <a:extLst>
              <a:ext uri="{FF2B5EF4-FFF2-40B4-BE49-F238E27FC236}">
                <a16:creationId xmlns:a16="http://schemas.microsoft.com/office/drawing/2014/main" id="{F63AE366-D666-FFB6-E76B-3A5FA80C68CF}"/>
              </a:ext>
            </a:extLst>
          </p:cNvPr>
          <p:cNvPicPr>
            <a:picLocks noChangeAspect="1"/>
          </p:cNvPicPr>
          <p:nvPr/>
        </p:nvPicPr>
        <p:blipFill>
          <a:blip r:embed="rId2"/>
          <a:stretch>
            <a:fillRect/>
          </a:stretch>
        </p:blipFill>
        <p:spPr>
          <a:xfrm>
            <a:off x="-8335" y="1676400"/>
            <a:ext cx="9144000" cy="4140052"/>
          </a:xfrm>
          <a:prstGeom prst="rect">
            <a:avLst/>
          </a:prstGeom>
        </p:spPr>
      </p:pic>
    </p:spTree>
    <p:extLst>
      <p:ext uri="{BB962C8B-B14F-4D97-AF65-F5344CB8AC3E}">
        <p14:creationId xmlns:p14="http://schemas.microsoft.com/office/powerpoint/2010/main" val="955943641"/>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F600662-0567-19EF-F983-6D85170D9B55}"/>
              </a:ext>
            </a:extLst>
          </p:cNvPr>
          <p:cNvSpPr>
            <a:spLocks noGrp="1"/>
          </p:cNvSpPr>
          <p:nvPr>
            <p:ph type="title"/>
          </p:nvPr>
        </p:nvSpPr>
        <p:spPr/>
        <p:txBody>
          <a:bodyPr/>
          <a:lstStyle/>
          <a:p>
            <a:r>
              <a:rPr lang="en-IN" dirty="0"/>
              <a:t>Slack Receiver</a:t>
            </a:r>
          </a:p>
        </p:txBody>
      </p:sp>
      <p:pic>
        <p:nvPicPr>
          <p:cNvPr id="4" name="Picture 3">
            <a:extLst>
              <a:ext uri="{FF2B5EF4-FFF2-40B4-BE49-F238E27FC236}">
                <a16:creationId xmlns:a16="http://schemas.microsoft.com/office/drawing/2014/main" id="{2F0192BC-DC55-CD08-DD43-1927F0FEC28C}"/>
              </a:ext>
            </a:extLst>
          </p:cNvPr>
          <p:cNvPicPr>
            <a:picLocks noChangeAspect="1"/>
          </p:cNvPicPr>
          <p:nvPr/>
        </p:nvPicPr>
        <p:blipFill>
          <a:blip r:embed="rId2"/>
          <a:srcRect r="3242"/>
          <a:stretch/>
        </p:blipFill>
        <p:spPr>
          <a:xfrm>
            <a:off x="148232" y="2205135"/>
            <a:ext cx="8847535" cy="3140110"/>
          </a:xfrm>
          <a:prstGeom prst="rect">
            <a:avLst/>
          </a:prstGeom>
        </p:spPr>
      </p:pic>
    </p:spTree>
    <p:extLst>
      <p:ext uri="{BB962C8B-B14F-4D97-AF65-F5344CB8AC3E}">
        <p14:creationId xmlns:p14="http://schemas.microsoft.com/office/powerpoint/2010/main" val="1186278047"/>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F600662-0567-19EF-F983-6D85170D9B55}"/>
              </a:ext>
            </a:extLst>
          </p:cNvPr>
          <p:cNvSpPr>
            <a:spLocks noGrp="1"/>
          </p:cNvSpPr>
          <p:nvPr>
            <p:ph type="title"/>
          </p:nvPr>
        </p:nvSpPr>
        <p:spPr/>
        <p:txBody>
          <a:bodyPr/>
          <a:lstStyle/>
          <a:p>
            <a:r>
              <a:rPr lang="en-IN" dirty="0"/>
              <a:t>Slack Receiver</a:t>
            </a:r>
          </a:p>
        </p:txBody>
      </p:sp>
      <p:pic>
        <p:nvPicPr>
          <p:cNvPr id="4" name="Picture 3">
            <a:extLst>
              <a:ext uri="{FF2B5EF4-FFF2-40B4-BE49-F238E27FC236}">
                <a16:creationId xmlns:a16="http://schemas.microsoft.com/office/drawing/2014/main" id="{3A15DC7B-06E8-0A2F-8C0E-ECD1EDDD2ACA}"/>
              </a:ext>
            </a:extLst>
          </p:cNvPr>
          <p:cNvPicPr>
            <a:picLocks noChangeAspect="1"/>
          </p:cNvPicPr>
          <p:nvPr/>
        </p:nvPicPr>
        <p:blipFill>
          <a:blip r:embed="rId2"/>
          <a:stretch>
            <a:fillRect/>
          </a:stretch>
        </p:blipFill>
        <p:spPr>
          <a:xfrm>
            <a:off x="0" y="1825633"/>
            <a:ext cx="9144000" cy="3206733"/>
          </a:xfrm>
          <a:prstGeom prst="rect">
            <a:avLst/>
          </a:prstGeom>
        </p:spPr>
      </p:pic>
    </p:spTree>
    <p:extLst>
      <p:ext uri="{BB962C8B-B14F-4D97-AF65-F5344CB8AC3E}">
        <p14:creationId xmlns:p14="http://schemas.microsoft.com/office/powerpoint/2010/main" val="3930078692"/>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CB7A135-3A1E-8038-81B9-D920486D160F}"/>
              </a:ext>
            </a:extLst>
          </p:cNvPr>
          <p:cNvSpPr>
            <a:spLocks noGrp="1"/>
          </p:cNvSpPr>
          <p:nvPr>
            <p:ph type="title"/>
          </p:nvPr>
        </p:nvSpPr>
        <p:spPr/>
        <p:txBody>
          <a:bodyPr/>
          <a:lstStyle/>
          <a:p>
            <a:r>
              <a:rPr lang="en-IN" dirty="0"/>
              <a:t>Webhook Receiver</a:t>
            </a:r>
          </a:p>
        </p:txBody>
      </p:sp>
      <p:pic>
        <p:nvPicPr>
          <p:cNvPr id="9" name="Picture 8">
            <a:extLst>
              <a:ext uri="{FF2B5EF4-FFF2-40B4-BE49-F238E27FC236}">
                <a16:creationId xmlns:a16="http://schemas.microsoft.com/office/drawing/2014/main" id="{E9121F40-CD99-022D-E6F2-23B472703F9F}"/>
              </a:ext>
            </a:extLst>
          </p:cNvPr>
          <p:cNvPicPr>
            <a:picLocks noChangeAspect="1"/>
          </p:cNvPicPr>
          <p:nvPr/>
        </p:nvPicPr>
        <p:blipFill>
          <a:blip r:embed="rId2"/>
          <a:stretch>
            <a:fillRect/>
          </a:stretch>
        </p:blipFill>
        <p:spPr>
          <a:xfrm>
            <a:off x="12441" y="1371600"/>
            <a:ext cx="9144000" cy="5143500"/>
          </a:xfrm>
          <a:prstGeom prst="rect">
            <a:avLst/>
          </a:prstGeom>
        </p:spPr>
      </p:pic>
    </p:spTree>
    <p:extLst>
      <p:ext uri="{BB962C8B-B14F-4D97-AF65-F5344CB8AC3E}">
        <p14:creationId xmlns:p14="http://schemas.microsoft.com/office/powerpoint/2010/main" val="2171776985"/>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CB7A135-3A1E-8038-81B9-D920486D160F}"/>
              </a:ext>
            </a:extLst>
          </p:cNvPr>
          <p:cNvSpPr>
            <a:spLocks noGrp="1"/>
          </p:cNvSpPr>
          <p:nvPr>
            <p:ph type="title"/>
          </p:nvPr>
        </p:nvSpPr>
        <p:spPr/>
        <p:txBody>
          <a:bodyPr/>
          <a:lstStyle/>
          <a:p>
            <a:r>
              <a:rPr lang="en-IN" dirty="0"/>
              <a:t>Webhook Receiver</a:t>
            </a:r>
          </a:p>
        </p:txBody>
      </p:sp>
      <p:pic>
        <p:nvPicPr>
          <p:cNvPr id="7" name="Picture 6">
            <a:extLst>
              <a:ext uri="{FF2B5EF4-FFF2-40B4-BE49-F238E27FC236}">
                <a16:creationId xmlns:a16="http://schemas.microsoft.com/office/drawing/2014/main" id="{5DBAEF9C-6D1A-3DF1-D46E-D54F77911B34}"/>
              </a:ext>
            </a:extLst>
          </p:cNvPr>
          <p:cNvPicPr>
            <a:picLocks noChangeAspect="1"/>
          </p:cNvPicPr>
          <p:nvPr/>
        </p:nvPicPr>
        <p:blipFill>
          <a:blip r:embed="rId2"/>
          <a:stretch>
            <a:fillRect/>
          </a:stretch>
        </p:blipFill>
        <p:spPr>
          <a:xfrm>
            <a:off x="0" y="1371600"/>
            <a:ext cx="9144000" cy="5143500"/>
          </a:xfrm>
          <a:prstGeom prst="rect">
            <a:avLst/>
          </a:prstGeom>
        </p:spPr>
      </p:pic>
    </p:spTree>
    <p:extLst>
      <p:ext uri="{BB962C8B-B14F-4D97-AF65-F5344CB8AC3E}">
        <p14:creationId xmlns:p14="http://schemas.microsoft.com/office/powerpoint/2010/main" val="40721366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DD27D90-0D71-51E2-3862-7D890726DD5D}"/>
              </a:ext>
            </a:extLst>
          </p:cNvPr>
          <p:cNvSpPr>
            <a:spLocks noGrp="1"/>
          </p:cNvSpPr>
          <p:nvPr>
            <p:ph sz="quarter" idx="12"/>
          </p:nvPr>
        </p:nvSpPr>
        <p:spPr/>
        <p:txBody>
          <a:bodyPr/>
          <a:lstStyle/>
          <a:p>
            <a:r>
              <a:rPr lang="en-US" dirty="0"/>
              <a:t>Logs and events are essential components in monitoring and analyzing systems, networks, and applications. </a:t>
            </a:r>
          </a:p>
          <a:p>
            <a:r>
              <a:rPr lang="en-US" dirty="0"/>
              <a:t>They provide critical insights into the performance, security, and operational status of infrastructure, helping in troubleshooting, auditing, and improving overall system health. </a:t>
            </a:r>
          </a:p>
          <a:p>
            <a:r>
              <a:rPr lang="en-US" dirty="0"/>
              <a:t>Understanding the distinction between logs and events and how they are used can help us better interpret system behaviors.</a:t>
            </a:r>
            <a:endParaRPr lang="en-IN" dirty="0"/>
          </a:p>
        </p:txBody>
      </p:sp>
      <p:sp>
        <p:nvSpPr>
          <p:cNvPr id="3" name="Title 2">
            <a:extLst>
              <a:ext uri="{FF2B5EF4-FFF2-40B4-BE49-F238E27FC236}">
                <a16:creationId xmlns:a16="http://schemas.microsoft.com/office/drawing/2014/main" id="{DFEC9983-C820-335E-01FF-F03DE5F71A32}"/>
              </a:ext>
            </a:extLst>
          </p:cNvPr>
          <p:cNvSpPr>
            <a:spLocks noGrp="1"/>
          </p:cNvSpPr>
          <p:nvPr>
            <p:ph type="title"/>
          </p:nvPr>
        </p:nvSpPr>
        <p:spPr/>
        <p:txBody>
          <a:bodyPr/>
          <a:lstStyle/>
          <a:p>
            <a:r>
              <a:rPr lang="en-IN" dirty="0"/>
              <a:t>Understand logs and events</a:t>
            </a:r>
          </a:p>
        </p:txBody>
      </p:sp>
    </p:spTree>
    <p:extLst>
      <p:ext uri="{BB962C8B-B14F-4D97-AF65-F5344CB8AC3E}">
        <p14:creationId xmlns:p14="http://schemas.microsoft.com/office/powerpoint/2010/main" val="517692168"/>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C60410-B10E-4D1B-BEB0-20D3075CD5D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0D4DA40-6103-804E-E132-9685F63A9777}"/>
              </a:ext>
            </a:extLst>
          </p:cNvPr>
          <p:cNvSpPr>
            <a:spLocks noGrp="1"/>
          </p:cNvSpPr>
          <p:nvPr>
            <p:ph type="title"/>
          </p:nvPr>
        </p:nvSpPr>
        <p:spPr/>
        <p:txBody>
          <a:bodyPr/>
          <a:lstStyle/>
          <a:p>
            <a:r>
              <a:rPr lang="en-IN" dirty="0"/>
              <a:t>Pager Duty</a:t>
            </a:r>
          </a:p>
        </p:txBody>
      </p:sp>
      <p:pic>
        <p:nvPicPr>
          <p:cNvPr id="5" name="Picture 4">
            <a:extLst>
              <a:ext uri="{FF2B5EF4-FFF2-40B4-BE49-F238E27FC236}">
                <a16:creationId xmlns:a16="http://schemas.microsoft.com/office/drawing/2014/main" id="{97D26997-086A-4A74-A5F7-460CF03F168B}"/>
              </a:ext>
            </a:extLst>
          </p:cNvPr>
          <p:cNvPicPr>
            <a:picLocks noChangeAspect="1"/>
          </p:cNvPicPr>
          <p:nvPr/>
        </p:nvPicPr>
        <p:blipFill>
          <a:blip r:embed="rId2"/>
          <a:stretch>
            <a:fillRect/>
          </a:stretch>
        </p:blipFill>
        <p:spPr>
          <a:xfrm>
            <a:off x="296464" y="1614676"/>
            <a:ext cx="8534401" cy="1814324"/>
          </a:xfrm>
          <a:prstGeom prst="rect">
            <a:avLst/>
          </a:prstGeom>
        </p:spPr>
      </p:pic>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DE0DCADA-33F0-ED7C-803E-11C0BA9795BC}"/>
                  </a:ext>
                </a:extLst>
              </p14:cNvPr>
              <p14:cNvContentPartPr/>
              <p14:nvPr/>
            </p14:nvContentPartPr>
            <p14:xfrm>
              <a:off x="1915295" y="2078962"/>
              <a:ext cx="894240" cy="30960"/>
            </p14:xfrm>
          </p:contentPart>
        </mc:Choice>
        <mc:Fallback xmlns="">
          <p:pic>
            <p:nvPicPr>
              <p:cNvPr id="2" name="Ink 1">
                <a:extLst>
                  <a:ext uri="{FF2B5EF4-FFF2-40B4-BE49-F238E27FC236}">
                    <a16:creationId xmlns:a16="http://schemas.microsoft.com/office/drawing/2014/main" id="{DE0DCADA-33F0-ED7C-803E-11C0BA9795BC}"/>
                  </a:ext>
                </a:extLst>
              </p:cNvPr>
              <p:cNvPicPr/>
              <p:nvPr/>
            </p:nvPicPr>
            <p:blipFill>
              <a:blip r:embed="rId4"/>
              <a:stretch>
                <a:fillRect/>
              </a:stretch>
            </p:blipFill>
            <p:spPr>
              <a:xfrm>
                <a:off x="1909175" y="2072842"/>
                <a:ext cx="906480" cy="432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4" name="Ink 3">
                <a:extLst>
                  <a:ext uri="{FF2B5EF4-FFF2-40B4-BE49-F238E27FC236}">
                    <a16:creationId xmlns:a16="http://schemas.microsoft.com/office/drawing/2014/main" id="{F7CFAE91-DEFD-41A7-9AA3-A36077D0EE2F}"/>
                  </a:ext>
                </a:extLst>
              </p14:cNvPr>
              <p14:cNvContentPartPr/>
              <p14:nvPr/>
            </p14:nvContentPartPr>
            <p14:xfrm>
              <a:off x="6926135" y="2171842"/>
              <a:ext cx="1918080" cy="1500840"/>
            </p14:xfrm>
          </p:contentPart>
        </mc:Choice>
        <mc:Fallback xmlns="">
          <p:pic>
            <p:nvPicPr>
              <p:cNvPr id="4" name="Ink 3">
                <a:extLst>
                  <a:ext uri="{FF2B5EF4-FFF2-40B4-BE49-F238E27FC236}">
                    <a16:creationId xmlns:a16="http://schemas.microsoft.com/office/drawing/2014/main" id="{F7CFAE91-DEFD-41A7-9AA3-A36077D0EE2F}"/>
                  </a:ext>
                </a:extLst>
              </p:cNvPr>
              <p:cNvPicPr/>
              <p:nvPr/>
            </p:nvPicPr>
            <p:blipFill>
              <a:blip r:embed="rId6"/>
              <a:stretch>
                <a:fillRect/>
              </a:stretch>
            </p:blipFill>
            <p:spPr>
              <a:xfrm>
                <a:off x="6920015" y="2165722"/>
                <a:ext cx="1930320" cy="1513080"/>
              </a:xfrm>
              <a:prstGeom prst="rect">
                <a:avLst/>
              </a:prstGeom>
            </p:spPr>
          </p:pic>
        </mc:Fallback>
      </mc:AlternateContent>
    </p:spTree>
    <p:extLst>
      <p:ext uri="{BB962C8B-B14F-4D97-AF65-F5344CB8AC3E}">
        <p14:creationId xmlns:p14="http://schemas.microsoft.com/office/powerpoint/2010/main" val="3432298742"/>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21E3BA-EEBF-425C-23FF-DE9EA6AAED0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4247EBD-B015-AD26-D9F9-0FE0F76BAFA5}"/>
              </a:ext>
            </a:extLst>
          </p:cNvPr>
          <p:cNvSpPr>
            <a:spLocks noGrp="1"/>
          </p:cNvSpPr>
          <p:nvPr>
            <p:ph type="title"/>
          </p:nvPr>
        </p:nvSpPr>
        <p:spPr/>
        <p:txBody>
          <a:bodyPr/>
          <a:lstStyle/>
          <a:p>
            <a:r>
              <a:rPr lang="en-IN" dirty="0"/>
              <a:t>Pager Duty</a:t>
            </a:r>
          </a:p>
        </p:txBody>
      </p:sp>
      <p:pic>
        <p:nvPicPr>
          <p:cNvPr id="4" name="Picture 3">
            <a:extLst>
              <a:ext uri="{FF2B5EF4-FFF2-40B4-BE49-F238E27FC236}">
                <a16:creationId xmlns:a16="http://schemas.microsoft.com/office/drawing/2014/main" id="{AFC31839-2E2A-F913-9BF1-18BBA21D7F32}"/>
              </a:ext>
            </a:extLst>
          </p:cNvPr>
          <p:cNvPicPr>
            <a:picLocks noChangeAspect="1"/>
          </p:cNvPicPr>
          <p:nvPr/>
        </p:nvPicPr>
        <p:blipFill>
          <a:blip r:embed="rId2"/>
          <a:stretch>
            <a:fillRect/>
          </a:stretch>
        </p:blipFill>
        <p:spPr>
          <a:xfrm>
            <a:off x="546898" y="1295400"/>
            <a:ext cx="8145065" cy="5096950"/>
          </a:xfrm>
          <a:prstGeom prst="rect">
            <a:avLst/>
          </a:prstGeom>
        </p:spPr>
      </p:pic>
    </p:spTree>
    <p:extLst>
      <p:ext uri="{BB962C8B-B14F-4D97-AF65-F5344CB8AC3E}">
        <p14:creationId xmlns:p14="http://schemas.microsoft.com/office/powerpoint/2010/main" val="3224902917"/>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5095B63-16F6-5784-B488-6A2627C2E2E2}"/>
              </a:ext>
            </a:extLst>
          </p:cNvPr>
          <p:cNvSpPr>
            <a:spLocks noGrp="1"/>
          </p:cNvSpPr>
          <p:nvPr>
            <p:ph type="title"/>
          </p:nvPr>
        </p:nvSpPr>
        <p:spPr/>
        <p:txBody>
          <a:bodyPr/>
          <a:lstStyle/>
          <a:p>
            <a:r>
              <a:rPr lang="en-IN" dirty="0"/>
              <a:t>Pager Duty</a:t>
            </a:r>
          </a:p>
        </p:txBody>
      </p:sp>
      <p:pic>
        <p:nvPicPr>
          <p:cNvPr id="5" name="Picture 4">
            <a:extLst>
              <a:ext uri="{FF2B5EF4-FFF2-40B4-BE49-F238E27FC236}">
                <a16:creationId xmlns:a16="http://schemas.microsoft.com/office/drawing/2014/main" id="{F6B95DA1-6679-5616-3F0B-E48118BB9191}"/>
              </a:ext>
            </a:extLst>
          </p:cNvPr>
          <p:cNvPicPr>
            <a:picLocks noChangeAspect="1"/>
          </p:cNvPicPr>
          <p:nvPr/>
        </p:nvPicPr>
        <p:blipFill>
          <a:blip r:embed="rId2"/>
          <a:stretch>
            <a:fillRect/>
          </a:stretch>
        </p:blipFill>
        <p:spPr>
          <a:xfrm>
            <a:off x="296464" y="1614676"/>
            <a:ext cx="8534401" cy="1814324"/>
          </a:xfrm>
          <a:prstGeom prst="rect">
            <a:avLst/>
          </a:prstGeom>
        </p:spPr>
      </p:pic>
      <p:pic>
        <p:nvPicPr>
          <p:cNvPr id="7" name="Picture 6">
            <a:extLst>
              <a:ext uri="{FF2B5EF4-FFF2-40B4-BE49-F238E27FC236}">
                <a16:creationId xmlns:a16="http://schemas.microsoft.com/office/drawing/2014/main" id="{DBD2A0AA-EF54-DE40-151F-9019E8C6EC42}"/>
              </a:ext>
            </a:extLst>
          </p:cNvPr>
          <p:cNvPicPr>
            <a:picLocks noChangeAspect="1"/>
          </p:cNvPicPr>
          <p:nvPr/>
        </p:nvPicPr>
        <p:blipFill>
          <a:blip r:embed="rId3"/>
          <a:stretch>
            <a:fillRect/>
          </a:stretch>
        </p:blipFill>
        <p:spPr>
          <a:xfrm>
            <a:off x="461035" y="4032656"/>
            <a:ext cx="8369830" cy="1544203"/>
          </a:xfrm>
          <a:prstGeom prst="rect">
            <a:avLst/>
          </a:prstGeom>
        </p:spPr>
      </p:pic>
    </p:spTree>
    <p:extLst>
      <p:ext uri="{BB962C8B-B14F-4D97-AF65-F5344CB8AC3E}">
        <p14:creationId xmlns:p14="http://schemas.microsoft.com/office/powerpoint/2010/main" val="162131485"/>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C8A37C-822D-006D-8362-D4B69213E69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8824EC7-021C-3954-03DD-54F7E505E2AB}"/>
              </a:ext>
            </a:extLst>
          </p:cNvPr>
          <p:cNvSpPr>
            <a:spLocks noGrp="1"/>
          </p:cNvSpPr>
          <p:nvPr>
            <p:ph type="title"/>
          </p:nvPr>
        </p:nvSpPr>
        <p:spPr/>
        <p:txBody>
          <a:bodyPr/>
          <a:lstStyle/>
          <a:p>
            <a:r>
              <a:rPr lang="en-IN" dirty="0"/>
              <a:t>Pager Duty</a:t>
            </a:r>
          </a:p>
        </p:txBody>
      </p:sp>
      <p:pic>
        <p:nvPicPr>
          <p:cNvPr id="4" name="Picture 3">
            <a:extLst>
              <a:ext uri="{FF2B5EF4-FFF2-40B4-BE49-F238E27FC236}">
                <a16:creationId xmlns:a16="http://schemas.microsoft.com/office/drawing/2014/main" id="{751C38EF-FD50-D75E-E02F-9DC720F41324}"/>
              </a:ext>
            </a:extLst>
          </p:cNvPr>
          <p:cNvPicPr>
            <a:picLocks noChangeAspect="1"/>
          </p:cNvPicPr>
          <p:nvPr/>
        </p:nvPicPr>
        <p:blipFill>
          <a:blip r:embed="rId2"/>
          <a:srcRect l="1" r="-1634"/>
          <a:stretch/>
        </p:blipFill>
        <p:spPr>
          <a:xfrm>
            <a:off x="609600" y="1524000"/>
            <a:ext cx="8205261" cy="4688042"/>
          </a:xfrm>
          <a:prstGeom prst="rect">
            <a:avLst/>
          </a:prstGeom>
        </p:spPr>
      </p:pic>
    </p:spTree>
    <p:extLst>
      <p:ext uri="{BB962C8B-B14F-4D97-AF65-F5344CB8AC3E}">
        <p14:creationId xmlns:p14="http://schemas.microsoft.com/office/powerpoint/2010/main" val="1159472759"/>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7F32C4-3FF2-69BC-0D62-F704835543C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9BF5AF9-DF66-8BBC-0416-CD36518F79D4}"/>
              </a:ext>
            </a:extLst>
          </p:cNvPr>
          <p:cNvSpPr>
            <a:spLocks noGrp="1"/>
          </p:cNvSpPr>
          <p:nvPr>
            <p:ph type="title"/>
          </p:nvPr>
        </p:nvSpPr>
        <p:spPr/>
        <p:txBody>
          <a:bodyPr/>
          <a:lstStyle/>
          <a:p>
            <a:r>
              <a:rPr lang="en-IN" dirty="0"/>
              <a:t>Pager Duty</a:t>
            </a:r>
          </a:p>
        </p:txBody>
      </p:sp>
      <p:pic>
        <p:nvPicPr>
          <p:cNvPr id="4" name="Picture 3">
            <a:extLst>
              <a:ext uri="{FF2B5EF4-FFF2-40B4-BE49-F238E27FC236}">
                <a16:creationId xmlns:a16="http://schemas.microsoft.com/office/drawing/2014/main" id="{D612CAED-21E6-F306-D5CD-A8A36D38C70F}"/>
              </a:ext>
            </a:extLst>
          </p:cNvPr>
          <p:cNvPicPr>
            <a:picLocks noChangeAspect="1"/>
          </p:cNvPicPr>
          <p:nvPr/>
        </p:nvPicPr>
        <p:blipFill>
          <a:blip r:embed="rId2"/>
          <a:srcRect/>
          <a:stretch/>
        </p:blipFill>
        <p:spPr>
          <a:xfrm>
            <a:off x="408742" y="1524000"/>
            <a:ext cx="8326516" cy="4656829"/>
          </a:xfrm>
          <a:prstGeom prst="rect">
            <a:avLst/>
          </a:prstGeom>
        </p:spPr>
      </p:pic>
    </p:spTree>
    <p:extLst>
      <p:ext uri="{BB962C8B-B14F-4D97-AF65-F5344CB8AC3E}">
        <p14:creationId xmlns:p14="http://schemas.microsoft.com/office/powerpoint/2010/main" val="2857130862"/>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6B52C3-E8FC-F48B-3DB7-1FECCC3BE14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30C7C55-944C-458B-7DD9-6C6D9273DB22}"/>
              </a:ext>
            </a:extLst>
          </p:cNvPr>
          <p:cNvSpPr>
            <a:spLocks noGrp="1"/>
          </p:cNvSpPr>
          <p:nvPr>
            <p:ph type="title"/>
          </p:nvPr>
        </p:nvSpPr>
        <p:spPr/>
        <p:txBody>
          <a:bodyPr/>
          <a:lstStyle/>
          <a:p>
            <a:r>
              <a:rPr lang="en-IN" dirty="0"/>
              <a:t>Pager Duty</a:t>
            </a:r>
          </a:p>
        </p:txBody>
      </p:sp>
      <p:pic>
        <p:nvPicPr>
          <p:cNvPr id="5" name="Picture 4">
            <a:extLst>
              <a:ext uri="{FF2B5EF4-FFF2-40B4-BE49-F238E27FC236}">
                <a16:creationId xmlns:a16="http://schemas.microsoft.com/office/drawing/2014/main" id="{96407BDE-CA68-54C2-BBFE-1ADE6A8AF922}"/>
              </a:ext>
            </a:extLst>
          </p:cNvPr>
          <p:cNvPicPr>
            <a:picLocks noChangeAspect="1"/>
          </p:cNvPicPr>
          <p:nvPr/>
        </p:nvPicPr>
        <p:blipFill>
          <a:blip r:embed="rId2"/>
          <a:stretch>
            <a:fillRect/>
          </a:stretch>
        </p:blipFill>
        <p:spPr>
          <a:xfrm>
            <a:off x="228600" y="1752600"/>
            <a:ext cx="8523663" cy="4188064"/>
          </a:xfrm>
          <a:prstGeom prst="rect">
            <a:avLst/>
          </a:prstGeom>
        </p:spPr>
      </p:pic>
    </p:spTree>
    <p:extLst>
      <p:ext uri="{BB962C8B-B14F-4D97-AF65-F5344CB8AC3E}">
        <p14:creationId xmlns:p14="http://schemas.microsoft.com/office/powerpoint/2010/main" val="3531129842"/>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B58668-618C-5341-3581-9259C7ADF1E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567BD17-DB7D-19D3-D3C8-6726AFED82C7}"/>
              </a:ext>
            </a:extLst>
          </p:cNvPr>
          <p:cNvSpPr>
            <a:spLocks noGrp="1"/>
          </p:cNvSpPr>
          <p:nvPr>
            <p:ph type="title"/>
          </p:nvPr>
        </p:nvSpPr>
        <p:spPr/>
        <p:txBody>
          <a:bodyPr/>
          <a:lstStyle/>
          <a:p>
            <a:r>
              <a:rPr lang="en-IN" dirty="0"/>
              <a:t>Pager Duty</a:t>
            </a:r>
          </a:p>
        </p:txBody>
      </p:sp>
      <p:pic>
        <p:nvPicPr>
          <p:cNvPr id="4" name="Picture 3">
            <a:extLst>
              <a:ext uri="{FF2B5EF4-FFF2-40B4-BE49-F238E27FC236}">
                <a16:creationId xmlns:a16="http://schemas.microsoft.com/office/drawing/2014/main" id="{CC768441-6413-2C38-F2F7-73612F2CB60A}"/>
              </a:ext>
            </a:extLst>
          </p:cNvPr>
          <p:cNvPicPr>
            <a:picLocks noChangeAspect="1"/>
          </p:cNvPicPr>
          <p:nvPr/>
        </p:nvPicPr>
        <p:blipFill>
          <a:blip r:embed="rId2"/>
          <a:stretch>
            <a:fillRect/>
          </a:stretch>
        </p:blipFill>
        <p:spPr>
          <a:xfrm>
            <a:off x="1604" y="1371600"/>
            <a:ext cx="9144000" cy="4952599"/>
          </a:xfrm>
          <a:prstGeom prst="rect">
            <a:avLst/>
          </a:prstGeom>
        </p:spPr>
      </p:pic>
    </p:spTree>
    <p:extLst>
      <p:ext uri="{BB962C8B-B14F-4D97-AF65-F5344CB8AC3E}">
        <p14:creationId xmlns:p14="http://schemas.microsoft.com/office/powerpoint/2010/main" val="1423958204"/>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027D739-537B-2E7B-4457-69DF762CE799}"/>
              </a:ext>
            </a:extLst>
          </p:cNvPr>
          <p:cNvSpPr>
            <a:spLocks noGrp="1"/>
          </p:cNvSpPr>
          <p:nvPr>
            <p:ph sz="quarter" idx="12"/>
          </p:nvPr>
        </p:nvSpPr>
        <p:spPr/>
        <p:txBody>
          <a:bodyPr/>
          <a:lstStyle/>
          <a:p>
            <a:r>
              <a:rPr lang="en-US" dirty="0"/>
              <a:t>Alert inhibition is a feature that suppresses specific alerts when related higher-priority alerts are already firing.</a:t>
            </a:r>
          </a:p>
          <a:p>
            <a:r>
              <a:rPr lang="en-US" dirty="0"/>
              <a:t>For example, if you've set up your Prometheus server to warn at 70% memory usage and alert at 90%, you will get two alerts if your application rapidly spikes to 95%. </a:t>
            </a:r>
          </a:p>
          <a:p>
            <a:r>
              <a:rPr lang="en-US" dirty="0"/>
              <a:t>The 70% warning will be suppressed with inhibition since it is redundant when the critical 90% alert is already firing.</a:t>
            </a:r>
            <a:endParaRPr lang="en-IN" dirty="0"/>
          </a:p>
        </p:txBody>
      </p:sp>
      <p:sp>
        <p:nvSpPr>
          <p:cNvPr id="3" name="Title 2">
            <a:extLst>
              <a:ext uri="{FF2B5EF4-FFF2-40B4-BE49-F238E27FC236}">
                <a16:creationId xmlns:a16="http://schemas.microsoft.com/office/drawing/2014/main" id="{7E44E5A6-B5D8-6E77-954A-95FD4F09BE0F}"/>
              </a:ext>
            </a:extLst>
          </p:cNvPr>
          <p:cNvSpPr>
            <a:spLocks noGrp="1"/>
          </p:cNvSpPr>
          <p:nvPr>
            <p:ph type="title"/>
          </p:nvPr>
        </p:nvSpPr>
        <p:spPr/>
        <p:txBody>
          <a:bodyPr/>
          <a:lstStyle/>
          <a:p>
            <a:r>
              <a:rPr lang="en-IN" dirty="0"/>
              <a:t>Inhibition</a:t>
            </a:r>
          </a:p>
        </p:txBody>
      </p:sp>
    </p:spTree>
    <p:extLst>
      <p:ext uri="{BB962C8B-B14F-4D97-AF65-F5344CB8AC3E}">
        <p14:creationId xmlns:p14="http://schemas.microsoft.com/office/powerpoint/2010/main" val="1542426851"/>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B6A17A-287B-1D77-85FC-94F51F391122}"/>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898ED61-9BFE-6B04-1330-DCFE3E88DDA6}"/>
              </a:ext>
            </a:extLst>
          </p:cNvPr>
          <p:cNvSpPr>
            <a:spLocks noGrp="1"/>
          </p:cNvSpPr>
          <p:nvPr>
            <p:ph sz="quarter" idx="12"/>
          </p:nvPr>
        </p:nvSpPr>
        <p:spPr/>
        <p:txBody>
          <a:bodyPr/>
          <a:lstStyle/>
          <a:p>
            <a:r>
              <a:rPr lang="en-US" dirty="0" err="1"/>
              <a:t>inhibit_rules</a:t>
            </a:r>
            <a:r>
              <a:rPr lang="en-US" dirty="0"/>
              <a:t>:</a:t>
            </a:r>
          </a:p>
          <a:p>
            <a:r>
              <a:rPr lang="en-US" dirty="0"/>
              <a:t>  - </a:t>
            </a:r>
            <a:r>
              <a:rPr lang="en-US" dirty="0" err="1"/>
              <a:t>source_matchers</a:t>
            </a:r>
            <a:r>
              <a:rPr lang="en-US" dirty="0"/>
              <a:t>:</a:t>
            </a:r>
          </a:p>
          <a:p>
            <a:r>
              <a:rPr lang="en-US" dirty="0"/>
              <a:t>      - </a:t>
            </a:r>
            <a:r>
              <a:rPr lang="en-US" dirty="0" err="1"/>
              <a:t>alertname</a:t>
            </a:r>
            <a:r>
              <a:rPr lang="en-US" dirty="0"/>
              <a:t> = </a:t>
            </a:r>
            <a:r>
              <a:rPr lang="en-US" dirty="0" err="1"/>
              <a:t>HighMemoryUsage</a:t>
            </a:r>
            <a:endParaRPr lang="en-US" dirty="0"/>
          </a:p>
          <a:p>
            <a:r>
              <a:rPr lang="en-US" dirty="0"/>
              <a:t>    </a:t>
            </a:r>
            <a:r>
              <a:rPr lang="en-US" dirty="0" err="1"/>
              <a:t>target_matchers</a:t>
            </a:r>
            <a:r>
              <a:rPr lang="en-US" dirty="0"/>
              <a:t>:</a:t>
            </a:r>
          </a:p>
          <a:p>
            <a:r>
              <a:rPr lang="en-US" dirty="0"/>
              <a:t>      - </a:t>
            </a:r>
            <a:r>
              <a:rPr lang="en-US" dirty="0" err="1"/>
              <a:t>alertname</a:t>
            </a:r>
            <a:r>
              <a:rPr lang="en-US" dirty="0"/>
              <a:t> = </a:t>
            </a:r>
            <a:r>
              <a:rPr lang="en-US" dirty="0" err="1"/>
              <a:t>MemoryUsageWarning</a:t>
            </a:r>
            <a:endParaRPr lang="en-US" dirty="0"/>
          </a:p>
          <a:p>
            <a:r>
              <a:rPr lang="en-US" dirty="0"/>
              <a:t>    equal: ['instance', 'job']</a:t>
            </a:r>
          </a:p>
          <a:p>
            <a:endParaRPr lang="en-IN" dirty="0"/>
          </a:p>
        </p:txBody>
      </p:sp>
      <p:sp>
        <p:nvSpPr>
          <p:cNvPr id="3" name="Title 2">
            <a:extLst>
              <a:ext uri="{FF2B5EF4-FFF2-40B4-BE49-F238E27FC236}">
                <a16:creationId xmlns:a16="http://schemas.microsoft.com/office/drawing/2014/main" id="{0D35D783-EDED-54DD-81A8-AF5C7CCDBC02}"/>
              </a:ext>
            </a:extLst>
          </p:cNvPr>
          <p:cNvSpPr>
            <a:spLocks noGrp="1"/>
          </p:cNvSpPr>
          <p:nvPr>
            <p:ph type="title"/>
          </p:nvPr>
        </p:nvSpPr>
        <p:spPr/>
        <p:txBody>
          <a:bodyPr/>
          <a:lstStyle/>
          <a:p>
            <a:r>
              <a:rPr lang="en-IN" dirty="0"/>
              <a:t>Inhibition</a:t>
            </a:r>
          </a:p>
        </p:txBody>
      </p:sp>
    </p:spTree>
    <p:extLst>
      <p:ext uri="{BB962C8B-B14F-4D97-AF65-F5344CB8AC3E}">
        <p14:creationId xmlns:p14="http://schemas.microsoft.com/office/powerpoint/2010/main" val="2000512320"/>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A5E3DD-502C-B9BA-5B75-9374F022EE22}"/>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6784405-9467-00AB-FF1E-1D3F476744D0}"/>
              </a:ext>
            </a:extLst>
          </p:cNvPr>
          <p:cNvSpPr>
            <a:spLocks noGrp="1"/>
          </p:cNvSpPr>
          <p:nvPr>
            <p:ph sz="quarter" idx="12"/>
          </p:nvPr>
        </p:nvSpPr>
        <p:spPr>
          <a:xfrm>
            <a:off x="457201" y="1381124"/>
            <a:ext cx="8228012" cy="5095875"/>
          </a:xfrm>
        </p:spPr>
        <p:txBody>
          <a:bodyPr>
            <a:normAutofit/>
          </a:bodyPr>
          <a:lstStyle/>
          <a:p>
            <a:r>
              <a:rPr lang="en-US" dirty="0"/>
              <a:t>The </a:t>
            </a:r>
            <a:r>
              <a:rPr lang="en-US" dirty="0" err="1"/>
              <a:t>source_matchers</a:t>
            </a:r>
            <a:r>
              <a:rPr lang="en-US" dirty="0"/>
              <a:t> specifies the alerts that will suppress others (inhibiting alerts), while </a:t>
            </a:r>
            <a:r>
              <a:rPr lang="en-US" dirty="0" err="1"/>
              <a:t>target_matchers</a:t>
            </a:r>
            <a:r>
              <a:rPr lang="en-US" dirty="0"/>
              <a:t> specifies the alerts that will be suppressed. </a:t>
            </a:r>
          </a:p>
          <a:p>
            <a:r>
              <a:rPr lang="en-US" dirty="0"/>
              <a:t>The equal property then defines the labels that must match between the source and target alerts for inhibition to apply.</a:t>
            </a:r>
          </a:p>
          <a:p>
            <a:r>
              <a:rPr lang="en-US" dirty="0"/>
              <a:t>This essentially means that if an alert with </a:t>
            </a:r>
            <a:r>
              <a:rPr lang="en-US" dirty="0" err="1"/>
              <a:t>alertname</a:t>
            </a:r>
            <a:r>
              <a:rPr lang="en-US" dirty="0"/>
              <a:t>=</a:t>
            </a:r>
            <a:r>
              <a:rPr lang="en-US" dirty="0" err="1"/>
              <a:t>HighMemoryUsage</a:t>
            </a:r>
            <a:r>
              <a:rPr lang="en-US" dirty="0"/>
              <a:t> is firing for a specific instance and job, it will inhibit any </a:t>
            </a:r>
            <a:r>
              <a:rPr lang="en-US" dirty="0" err="1"/>
              <a:t>MemoryUsageWarning</a:t>
            </a:r>
            <a:r>
              <a:rPr lang="en-US" dirty="0"/>
              <a:t> alert for the same instance and job.</a:t>
            </a:r>
            <a:endParaRPr lang="en-IN" dirty="0"/>
          </a:p>
        </p:txBody>
      </p:sp>
      <p:sp>
        <p:nvSpPr>
          <p:cNvPr id="3" name="Title 2">
            <a:extLst>
              <a:ext uri="{FF2B5EF4-FFF2-40B4-BE49-F238E27FC236}">
                <a16:creationId xmlns:a16="http://schemas.microsoft.com/office/drawing/2014/main" id="{835A8B96-C357-42F9-690D-1D22696CB1FB}"/>
              </a:ext>
            </a:extLst>
          </p:cNvPr>
          <p:cNvSpPr>
            <a:spLocks noGrp="1"/>
          </p:cNvSpPr>
          <p:nvPr>
            <p:ph type="title"/>
          </p:nvPr>
        </p:nvSpPr>
        <p:spPr/>
        <p:txBody>
          <a:bodyPr/>
          <a:lstStyle/>
          <a:p>
            <a:r>
              <a:rPr lang="en-IN" dirty="0"/>
              <a:t>Inhibition</a:t>
            </a:r>
          </a:p>
        </p:txBody>
      </p:sp>
    </p:spTree>
    <p:extLst>
      <p:ext uri="{BB962C8B-B14F-4D97-AF65-F5344CB8AC3E}">
        <p14:creationId xmlns:p14="http://schemas.microsoft.com/office/powerpoint/2010/main" val="28431826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FEC9983-C820-335E-01FF-F03DE5F71A32}"/>
              </a:ext>
            </a:extLst>
          </p:cNvPr>
          <p:cNvSpPr>
            <a:spLocks noGrp="1"/>
          </p:cNvSpPr>
          <p:nvPr>
            <p:ph type="title"/>
          </p:nvPr>
        </p:nvSpPr>
        <p:spPr/>
        <p:txBody>
          <a:bodyPr/>
          <a:lstStyle/>
          <a:p>
            <a:r>
              <a:rPr lang="en-IN" dirty="0"/>
              <a:t>Understand logs and events</a:t>
            </a:r>
          </a:p>
        </p:txBody>
      </p:sp>
      <p:pic>
        <p:nvPicPr>
          <p:cNvPr id="7" name="Picture 6">
            <a:extLst>
              <a:ext uri="{FF2B5EF4-FFF2-40B4-BE49-F238E27FC236}">
                <a16:creationId xmlns:a16="http://schemas.microsoft.com/office/drawing/2014/main" id="{C1576D40-F283-D49B-AD74-2E3110AE911A}"/>
              </a:ext>
            </a:extLst>
          </p:cNvPr>
          <p:cNvPicPr>
            <a:picLocks noChangeAspect="1"/>
          </p:cNvPicPr>
          <p:nvPr/>
        </p:nvPicPr>
        <p:blipFill>
          <a:blip r:embed="rId2"/>
          <a:srcRect t="2913"/>
          <a:stretch/>
        </p:blipFill>
        <p:spPr>
          <a:xfrm>
            <a:off x="850641" y="1295400"/>
            <a:ext cx="6629400" cy="5181600"/>
          </a:xfrm>
          <a:prstGeom prst="rect">
            <a:avLst/>
          </a:prstGeom>
        </p:spPr>
      </p:pic>
    </p:spTree>
    <p:extLst>
      <p:ext uri="{BB962C8B-B14F-4D97-AF65-F5344CB8AC3E}">
        <p14:creationId xmlns:p14="http://schemas.microsoft.com/office/powerpoint/2010/main" val="220739632"/>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A61051-4974-09EA-3B16-B7479E3AA191}"/>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D335F09-5EAB-DA04-2F3B-5EB5E26AE63C}"/>
              </a:ext>
            </a:extLst>
          </p:cNvPr>
          <p:cNvSpPr>
            <a:spLocks noGrp="1"/>
          </p:cNvSpPr>
          <p:nvPr>
            <p:ph sz="quarter" idx="12"/>
          </p:nvPr>
        </p:nvSpPr>
        <p:spPr>
          <a:xfrm>
            <a:off x="457201" y="1381124"/>
            <a:ext cx="8228012" cy="5095875"/>
          </a:xfrm>
        </p:spPr>
        <p:txBody>
          <a:bodyPr>
            <a:normAutofit/>
          </a:bodyPr>
          <a:lstStyle/>
          <a:p>
            <a:r>
              <a:rPr lang="en-US" dirty="0"/>
              <a:t>The </a:t>
            </a:r>
            <a:r>
              <a:rPr lang="en-US" dirty="0" err="1"/>
              <a:t>source_matchers</a:t>
            </a:r>
            <a:r>
              <a:rPr lang="en-US" dirty="0"/>
              <a:t> specifies the alerts that will suppress others (inhibiting alerts), while </a:t>
            </a:r>
            <a:r>
              <a:rPr lang="en-US" dirty="0" err="1"/>
              <a:t>target_matchers</a:t>
            </a:r>
            <a:r>
              <a:rPr lang="en-US" dirty="0"/>
              <a:t> specifies the alerts that will be suppressed. </a:t>
            </a:r>
          </a:p>
          <a:p>
            <a:r>
              <a:rPr lang="en-US" dirty="0"/>
              <a:t>The equal property then defines the labels that must match between the source and target alerts for inhibition to apply.</a:t>
            </a:r>
          </a:p>
          <a:p>
            <a:r>
              <a:rPr lang="en-US" dirty="0"/>
              <a:t>This essentially means that if an alert with </a:t>
            </a:r>
            <a:r>
              <a:rPr lang="en-US" dirty="0" err="1"/>
              <a:t>alertname</a:t>
            </a:r>
            <a:r>
              <a:rPr lang="en-US" dirty="0"/>
              <a:t>=</a:t>
            </a:r>
            <a:r>
              <a:rPr lang="en-US" dirty="0" err="1"/>
              <a:t>HighMemoryUsage</a:t>
            </a:r>
            <a:r>
              <a:rPr lang="en-US" dirty="0"/>
              <a:t> is firing for a specific instance and job, it will inhibit any </a:t>
            </a:r>
            <a:r>
              <a:rPr lang="en-US" dirty="0" err="1"/>
              <a:t>MemoryUsageWarning</a:t>
            </a:r>
            <a:r>
              <a:rPr lang="en-US" dirty="0"/>
              <a:t> alert for the same instance and job.</a:t>
            </a:r>
            <a:endParaRPr lang="en-IN" dirty="0"/>
          </a:p>
        </p:txBody>
      </p:sp>
      <p:sp>
        <p:nvSpPr>
          <p:cNvPr id="3" name="Title 2">
            <a:extLst>
              <a:ext uri="{FF2B5EF4-FFF2-40B4-BE49-F238E27FC236}">
                <a16:creationId xmlns:a16="http://schemas.microsoft.com/office/drawing/2014/main" id="{6D02A79C-728D-762A-755E-1B60D5502132}"/>
              </a:ext>
            </a:extLst>
          </p:cNvPr>
          <p:cNvSpPr>
            <a:spLocks noGrp="1"/>
          </p:cNvSpPr>
          <p:nvPr>
            <p:ph type="title"/>
          </p:nvPr>
        </p:nvSpPr>
        <p:spPr/>
        <p:txBody>
          <a:bodyPr/>
          <a:lstStyle/>
          <a:p>
            <a:r>
              <a:rPr lang="en-IN" dirty="0"/>
              <a:t>Inhibition</a:t>
            </a:r>
          </a:p>
        </p:txBody>
      </p:sp>
    </p:spTree>
    <p:extLst>
      <p:ext uri="{BB962C8B-B14F-4D97-AF65-F5344CB8AC3E}">
        <p14:creationId xmlns:p14="http://schemas.microsoft.com/office/powerpoint/2010/main" val="1846183298"/>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3670C0-9319-87A4-9C7B-4F0A0106E0B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38017B3-6985-8AD1-7A21-1EEA3A65773C}"/>
              </a:ext>
            </a:extLst>
          </p:cNvPr>
          <p:cNvSpPr>
            <a:spLocks noGrp="1"/>
          </p:cNvSpPr>
          <p:nvPr>
            <p:ph type="title"/>
          </p:nvPr>
        </p:nvSpPr>
        <p:spPr/>
        <p:txBody>
          <a:bodyPr/>
          <a:lstStyle/>
          <a:p>
            <a:r>
              <a:rPr lang="en-IN" dirty="0"/>
              <a:t>Inhibition</a:t>
            </a:r>
          </a:p>
        </p:txBody>
      </p:sp>
      <p:pic>
        <p:nvPicPr>
          <p:cNvPr id="7" name="Picture 6">
            <a:extLst>
              <a:ext uri="{FF2B5EF4-FFF2-40B4-BE49-F238E27FC236}">
                <a16:creationId xmlns:a16="http://schemas.microsoft.com/office/drawing/2014/main" id="{97E82140-6EBE-B392-B2FC-06859CAF628D}"/>
              </a:ext>
            </a:extLst>
          </p:cNvPr>
          <p:cNvPicPr>
            <a:picLocks noChangeAspect="1"/>
          </p:cNvPicPr>
          <p:nvPr/>
        </p:nvPicPr>
        <p:blipFill>
          <a:blip r:embed="rId2"/>
          <a:stretch>
            <a:fillRect/>
          </a:stretch>
        </p:blipFill>
        <p:spPr>
          <a:xfrm>
            <a:off x="475678" y="1371600"/>
            <a:ext cx="8192643" cy="5067720"/>
          </a:xfrm>
          <a:prstGeom prst="rect">
            <a:avLst/>
          </a:prstGeom>
        </p:spPr>
      </p:pic>
      <mc:AlternateContent xmlns:mc="http://schemas.openxmlformats.org/markup-compatibility/2006">
        <mc:Choice xmlns:p14="http://schemas.microsoft.com/office/powerpoint/2010/main" Requires="p14">
          <p:contentPart p14:bwMode="auto" r:id="rId3">
            <p14:nvContentPartPr>
              <p14:cNvPr id="8" name="Ink 7">
                <a:extLst>
                  <a:ext uri="{FF2B5EF4-FFF2-40B4-BE49-F238E27FC236}">
                    <a16:creationId xmlns:a16="http://schemas.microsoft.com/office/drawing/2014/main" id="{FE155F00-DD22-813A-F34F-78FC6852B7C0}"/>
                  </a:ext>
                </a:extLst>
              </p14:cNvPr>
              <p14:cNvContentPartPr/>
              <p14:nvPr/>
            </p14:nvContentPartPr>
            <p14:xfrm>
              <a:off x="3166295" y="3633802"/>
              <a:ext cx="500400" cy="314640"/>
            </p14:xfrm>
          </p:contentPart>
        </mc:Choice>
        <mc:Fallback>
          <p:pic>
            <p:nvPicPr>
              <p:cNvPr id="8" name="Ink 7">
                <a:extLst>
                  <a:ext uri="{FF2B5EF4-FFF2-40B4-BE49-F238E27FC236}">
                    <a16:creationId xmlns:a16="http://schemas.microsoft.com/office/drawing/2014/main" id="{FE155F00-DD22-813A-F34F-78FC6852B7C0}"/>
                  </a:ext>
                </a:extLst>
              </p:cNvPr>
              <p:cNvPicPr/>
              <p:nvPr/>
            </p:nvPicPr>
            <p:blipFill>
              <a:blip r:embed="rId4"/>
              <a:stretch>
                <a:fillRect/>
              </a:stretch>
            </p:blipFill>
            <p:spPr>
              <a:xfrm>
                <a:off x="3160175" y="3627682"/>
                <a:ext cx="512640" cy="32688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9" name="Ink 8">
                <a:extLst>
                  <a:ext uri="{FF2B5EF4-FFF2-40B4-BE49-F238E27FC236}">
                    <a16:creationId xmlns:a16="http://schemas.microsoft.com/office/drawing/2014/main" id="{1CF14C29-5A57-82DA-4CB7-AC7CC6FA0245}"/>
                  </a:ext>
                </a:extLst>
              </p14:cNvPr>
              <p14:cNvContentPartPr/>
              <p14:nvPr/>
            </p14:nvContentPartPr>
            <p14:xfrm>
              <a:off x="3358895" y="5199442"/>
              <a:ext cx="1065240" cy="516600"/>
            </p14:xfrm>
          </p:contentPart>
        </mc:Choice>
        <mc:Fallback>
          <p:pic>
            <p:nvPicPr>
              <p:cNvPr id="9" name="Ink 8">
                <a:extLst>
                  <a:ext uri="{FF2B5EF4-FFF2-40B4-BE49-F238E27FC236}">
                    <a16:creationId xmlns:a16="http://schemas.microsoft.com/office/drawing/2014/main" id="{1CF14C29-5A57-82DA-4CB7-AC7CC6FA0245}"/>
                  </a:ext>
                </a:extLst>
              </p:cNvPr>
              <p:cNvPicPr/>
              <p:nvPr/>
            </p:nvPicPr>
            <p:blipFill>
              <a:blip r:embed="rId6"/>
              <a:stretch>
                <a:fillRect/>
              </a:stretch>
            </p:blipFill>
            <p:spPr>
              <a:xfrm>
                <a:off x="3352775" y="5193322"/>
                <a:ext cx="1077480" cy="528840"/>
              </a:xfrm>
              <a:prstGeom prst="rect">
                <a:avLst/>
              </a:prstGeom>
            </p:spPr>
          </p:pic>
        </mc:Fallback>
      </mc:AlternateContent>
    </p:spTree>
    <p:extLst>
      <p:ext uri="{BB962C8B-B14F-4D97-AF65-F5344CB8AC3E}">
        <p14:creationId xmlns:p14="http://schemas.microsoft.com/office/powerpoint/2010/main" val="3988125042"/>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3BCF01-D9E2-0ABA-D2FE-A2694F08123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F2924EE-EEB1-B901-C62A-2B494457A667}"/>
              </a:ext>
            </a:extLst>
          </p:cNvPr>
          <p:cNvSpPr>
            <a:spLocks noGrp="1"/>
          </p:cNvSpPr>
          <p:nvPr>
            <p:ph type="title"/>
          </p:nvPr>
        </p:nvSpPr>
        <p:spPr/>
        <p:txBody>
          <a:bodyPr/>
          <a:lstStyle/>
          <a:p>
            <a:r>
              <a:rPr lang="en-IN" dirty="0"/>
              <a:t>Inhibition</a:t>
            </a:r>
          </a:p>
        </p:txBody>
      </p:sp>
      <p:pic>
        <p:nvPicPr>
          <p:cNvPr id="5" name="Picture 4">
            <a:extLst>
              <a:ext uri="{FF2B5EF4-FFF2-40B4-BE49-F238E27FC236}">
                <a16:creationId xmlns:a16="http://schemas.microsoft.com/office/drawing/2014/main" id="{04F1AE26-F31B-13DE-A6AD-98634517D2AA}"/>
              </a:ext>
            </a:extLst>
          </p:cNvPr>
          <p:cNvPicPr>
            <a:picLocks noChangeAspect="1"/>
          </p:cNvPicPr>
          <p:nvPr/>
        </p:nvPicPr>
        <p:blipFill>
          <a:blip r:embed="rId2"/>
          <a:stretch>
            <a:fillRect/>
          </a:stretch>
        </p:blipFill>
        <p:spPr>
          <a:xfrm>
            <a:off x="0" y="1905000"/>
            <a:ext cx="9144000" cy="3790136"/>
          </a:xfrm>
          <a:prstGeom prst="rect">
            <a:avLst/>
          </a:prstGeom>
        </p:spPr>
      </p:pic>
    </p:spTree>
    <p:extLst>
      <p:ext uri="{BB962C8B-B14F-4D97-AF65-F5344CB8AC3E}">
        <p14:creationId xmlns:p14="http://schemas.microsoft.com/office/powerpoint/2010/main" val="1245247787"/>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ACCC65-5F66-CDB4-CBA2-DFFAB46679B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3E22B19-1C9F-4ACF-6C08-D519D808DD4B}"/>
              </a:ext>
            </a:extLst>
          </p:cNvPr>
          <p:cNvSpPr>
            <a:spLocks noGrp="1"/>
          </p:cNvSpPr>
          <p:nvPr>
            <p:ph type="title"/>
          </p:nvPr>
        </p:nvSpPr>
        <p:spPr/>
        <p:txBody>
          <a:bodyPr/>
          <a:lstStyle/>
          <a:p>
            <a:r>
              <a:rPr lang="en-IN" dirty="0"/>
              <a:t>Inhibition</a:t>
            </a:r>
          </a:p>
        </p:txBody>
      </p:sp>
      <p:pic>
        <p:nvPicPr>
          <p:cNvPr id="4" name="Picture 3">
            <a:extLst>
              <a:ext uri="{FF2B5EF4-FFF2-40B4-BE49-F238E27FC236}">
                <a16:creationId xmlns:a16="http://schemas.microsoft.com/office/drawing/2014/main" id="{F74AB806-4053-3B23-006F-8982DB6F6B25}"/>
              </a:ext>
            </a:extLst>
          </p:cNvPr>
          <p:cNvPicPr>
            <a:picLocks noChangeAspect="1"/>
          </p:cNvPicPr>
          <p:nvPr/>
        </p:nvPicPr>
        <p:blipFill>
          <a:blip r:embed="rId2"/>
          <a:stretch>
            <a:fillRect/>
          </a:stretch>
        </p:blipFill>
        <p:spPr>
          <a:xfrm>
            <a:off x="0" y="1676400"/>
            <a:ext cx="9144000" cy="4018350"/>
          </a:xfrm>
          <a:prstGeom prst="rect">
            <a:avLst/>
          </a:prstGeom>
        </p:spPr>
      </p:pic>
      <mc:AlternateContent xmlns:mc="http://schemas.openxmlformats.org/markup-compatibility/2006">
        <mc:Choice xmlns:p14="http://schemas.microsoft.com/office/powerpoint/2010/main" Requires="p14">
          <p:contentPart p14:bwMode="auto" r:id="rId3">
            <p14:nvContentPartPr>
              <p14:cNvPr id="6" name="Ink 5">
                <a:extLst>
                  <a:ext uri="{FF2B5EF4-FFF2-40B4-BE49-F238E27FC236}">
                    <a16:creationId xmlns:a16="http://schemas.microsoft.com/office/drawing/2014/main" id="{B5BF8CAF-AF54-2ECA-1E18-0625F13D15D0}"/>
                  </a:ext>
                </a:extLst>
              </p14:cNvPr>
              <p14:cNvContentPartPr/>
              <p14:nvPr/>
            </p14:nvContentPartPr>
            <p14:xfrm>
              <a:off x="5052695" y="3925762"/>
              <a:ext cx="1015920" cy="588240"/>
            </p14:xfrm>
          </p:contentPart>
        </mc:Choice>
        <mc:Fallback>
          <p:pic>
            <p:nvPicPr>
              <p:cNvPr id="6" name="Ink 5">
                <a:extLst>
                  <a:ext uri="{FF2B5EF4-FFF2-40B4-BE49-F238E27FC236}">
                    <a16:creationId xmlns:a16="http://schemas.microsoft.com/office/drawing/2014/main" id="{B5BF8CAF-AF54-2ECA-1E18-0625F13D15D0}"/>
                  </a:ext>
                </a:extLst>
              </p:cNvPr>
              <p:cNvPicPr/>
              <p:nvPr/>
            </p:nvPicPr>
            <p:blipFill>
              <a:blip r:embed="rId4"/>
              <a:stretch>
                <a:fillRect/>
              </a:stretch>
            </p:blipFill>
            <p:spPr>
              <a:xfrm>
                <a:off x="5046575" y="3919642"/>
                <a:ext cx="1028160" cy="600480"/>
              </a:xfrm>
              <a:prstGeom prst="rect">
                <a:avLst/>
              </a:prstGeom>
            </p:spPr>
          </p:pic>
        </mc:Fallback>
      </mc:AlternateContent>
    </p:spTree>
    <p:extLst>
      <p:ext uri="{BB962C8B-B14F-4D97-AF65-F5344CB8AC3E}">
        <p14:creationId xmlns:p14="http://schemas.microsoft.com/office/powerpoint/2010/main" val="1175992861"/>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DB24770-4D4E-A6BF-86B1-8DA8C1C34B7A}"/>
              </a:ext>
            </a:extLst>
          </p:cNvPr>
          <p:cNvSpPr>
            <a:spLocks noGrp="1"/>
          </p:cNvSpPr>
          <p:nvPr>
            <p:ph sz="quarter" idx="12"/>
          </p:nvPr>
        </p:nvSpPr>
        <p:spPr/>
        <p:txBody>
          <a:bodyPr/>
          <a:lstStyle/>
          <a:p>
            <a:r>
              <a:rPr lang="en-US" dirty="0"/>
              <a:t>Alert silencing allows you to temporarily mute specific alerts based on predefined criteria. </a:t>
            </a:r>
          </a:p>
          <a:p>
            <a:r>
              <a:rPr lang="en-US" dirty="0"/>
              <a:t>It is particularly useful for avoiding unnecessary notifications during planned maintenance, known issues, or when testing.</a:t>
            </a:r>
          </a:p>
          <a:p>
            <a:r>
              <a:rPr lang="en-US" dirty="0"/>
              <a:t>A silence in </a:t>
            </a:r>
            <a:r>
              <a:rPr lang="en-US" dirty="0" err="1"/>
              <a:t>Alertmanager</a:t>
            </a:r>
            <a:r>
              <a:rPr lang="en-US" dirty="0"/>
              <a:t> is a set of matchers (conditions) that suppress alerts for a specified period.</a:t>
            </a:r>
          </a:p>
          <a:p>
            <a:r>
              <a:rPr lang="en-US" dirty="0"/>
              <a:t>Alerts that match the silence criteria will not trigger notifications to the configured receivers during the silencing period.</a:t>
            </a:r>
            <a:endParaRPr lang="en-IN" dirty="0"/>
          </a:p>
        </p:txBody>
      </p:sp>
      <p:sp>
        <p:nvSpPr>
          <p:cNvPr id="3" name="Title 2">
            <a:extLst>
              <a:ext uri="{FF2B5EF4-FFF2-40B4-BE49-F238E27FC236}">
                <a16:creationId xmlns:a16="http://schemas.microsoft.com/office/drawing/2014/main" id="{359C18FE-AD76-71FC-B588-A9166723725F}"/>
              </a:ext>
            </a:extLst>
          </p:cNvPr>
          <p:cNvSpPr>
            <a:spLocks noGrp="1"/>
          </p:cNvSpPr>
          <p:nvPr>
            <p:ph type="title"/>
          </p:nvPr>
        </p:nvSpPr>
        <p:spPr/>
        <p:txBody>
          <a:bodyPr/>
          <a:lstStyle/>
          <a:p>
            <a:r>
              <a:rPr lang="en-IN" dirty="0"/>
              <a:t>Silencing alerts</a:t>
            </a:r>
          </a:p>
        </p:txBody>
      </p:sp>
    </p:spTree>
    <p:extLst>
      <p:ext uri="{BB962C8B-B14F-4D97-AF65-F5344CB8AC3E}">
        <p14:creationId xmlns:p14="http://schemas.microsoft.com/office/powerpoint/2010/main" val="137672415"/>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1FF111-BA74-03B7-3C95-9BF2D4C5ECB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2BDF70F-51AE-5B10-F762-57E2C25B4EA5}"/>
              </a:ext>
            </a:extLst>
          </p:cNvPr>
          <p:cNvSpPr>
            <a:spLocks noGrp="1"/>
          </p:cNvSpPr>
          <p:nvPr>
            <p:ph type="title"/>
          </p:nvPr>
        </p:nvSpPr>
        <p:spPr/>
        <p:txBody>
          <a:bodyPr/>
          <a:lstStyle/>
          <a:p>
            <a:r>
              <a:rPr lang="en-IN" dirty="0"/>
              <a:t>Silencing alerts</a:t>
            </a:r>
          </a:p>
        </p:txBody>
      </p:sp>
      <p:pic>
        <p:nvPicPr>
          <p:cNvPr id="7" name="Picture 6">
            <a:extLst>
              <a:ext uri="{FF2B5EF4-FFF2-40B4-BE49-F238E27FC236}">
                <a16:creationId xmlns:a16="http://schemas.microsoft.com/office/drawing/2014/main" id="{28C98392-0DDB-F140-9868-492A9F940FDE}"/>
              </a:ext>
            </a:extLst>
          </p:cNvPr>
          <p:cNvPicPr>
            <a:picLocks noChangeAspect="1"/>
          </p:cNvPicPr>
          <p:nvPr/>
        </p:nvPicPr>
        <p:blipFill>
          <a:blip r:embed="rId2"/>
          <a:srcRect l="2500" r="2500"/>
          <a:stretch/>
        </p:blipFill>
        <p:spPr>
          <a:xfrm>
            <a:off x="228600" y="1556886"/>
            <a:ext cx="8686800" cy="4603972"/>
          </a:xfrm>
          <a:prstGeom prst="rect">
            <a:avLst/>
          </a:prstGeom>
        </p:spPr>
      </p:pic>
    </p:spTree>
    <p:extLst>
      <p:ext uri="{BB962C8B-B14F-4D97-AF65-F5344CB8AC3E}">
        <p14:creationId xmlns:p14="http://schemas.microsoft.com/office/powerpoint/2010/main" val="438400432"/>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B8DF916-65E7-C3AB-FA74-17A5A7E30FE3}"/>
              </a:ext>
            </a:extLst>
          </p:cNvPr>
          <p:cNvSpPr>
            <a:spLocks noGrp="1"/>
          </p:cNvSpPr>
          <p:nvPr>
            <p:ph type="title"/>
          </p:nvPr>
        </p:nvSpPr>
        <p:spPr/>
        <p:txBody>
          <a:bodyPr/>
          <a:lstStyle/>
          <a:p>
            <a:r>
              <a:rPr lang="en-IN" dirty="0"/>
              <a:t>Grafana JSON API with JWT Token</a:t>
            </a:r>
          </a:p>
        </p:txBody>
      </p:sp>
      <p:pic>
        <p:nvPicPr>
          <p:cNvPr id="5" name="Picture 4">
            <a:extLst>
              <a:ext uri="{FF2B5EF4-FFF2-40B4-BE49-F238E27FC236}">
                <a16:creationId xmlns:a16="http://schemas.microsoft.com/office/drawing/2014/main" id="{36E772D7-A523-5708-57E3-419532E5936C}"/>
              </a:ext>
            </a:extLst>
          </p:cNvPr>
          <p:cNvPicPr>
            <a:picLocks noChangeAspect="1"/>
          </p:cNvPicPr>
          <p:nvPr/>
        </p:nvPicPr>
        <p:blipFill>
          <a:blip r:embed="rId2"/>
          <a:stretch>
            <a:fillRect/>
          </a:stretch>
        </p:blipFill>
        <p:spPr>
          <a:xfrm>
            <a:off x="762000" y="1295400"/>
            <a:ext cx="8205262" cy="5302401"/>
          </a:xfrm>
          <a:prstGeom prst="rect">
            <a:avLst/>
          </a:prstGeom>
        </p:spPr>
      </p:pic>
      <p:grpSp>
        <p:nvGrpSpPr>
          <p:cNvPr id="17" name="Group 16">
            <a:extLst>
              <a:ext uri="{FF2B5EF4-FFF2-40B4-BE49-F238E27FC236}">
                <a16:creationId xmlns:a16="http://schemas.microsoft.com/office/drawing/2014/main" id="{3C86FB2E-995C-9484-F701-82D6CE1365A0}"/>
              </a:ext>
            </a:extLst>
          </p:cNvPr>
          <p:cNvGrpSpPr/>
          <p:nvPr/>
        </p:nvGrpSpPr>
        <p:grpSpPr>
          <a:xfrm>
            <a:off x="3246215" y="3093082"/>
            <a:ext cx="5766840" cy="3559680"/>
            <a:chOff x="3246215" y="3093082"/>
            <a:chExt cx="5766840" cy="3559680"/>
          </a:xfrm>
        </p:grpSpPr>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2A043808-8BBA-6834-F692-92ACC3AAD05D}"/>
                    </a:ext>
                  </a:extLst>
                </p14:cNvPr>
                <p14:cNvContentPartPr/>
                <p14:nvPr/>
              </p14:nvContentPartPr>
              <p14:xfrm>
                <a:off x="3246215" y="5947162"/>
                <a:ext cx="3385080" cy="705600"/>
              </p14:xfrm>
            </p:contentPart>
          </mc:Choice>
          <mc:Fallback xmlns="">
            <p:pic>
              <p:nvPicPr>
                <p:cNvPr id="6" name="Ink 5">
                  <a:extLst>
                    <a:ext uri="{FF2B5EF4-FFF2-40B4-BE49-F238E27FC236}">
                      <a16:creationId xmlns:a16="http://schemas.microsoft.com/office/drawing/2014/main" id="{2A043808-8BBA-6834-F692-92ACC3AAD05D}"/>
                    </a:ext>
                  </a:extLst>
                </p:cNvPr>
                <p:cNvPicPr/>
                <p:nvPr/>
              </p:nvPicPr>
              <p:blipFill>
                <a:blip r:embed="rId4"/>
                <a:stretch>
                  <a:fillRect/>
                </a:stretch>
              </p:blipFill>
              <p:spPr>
                <a:xfrm>
                  <a:off x="3240095" y="5941042"/>
                  <a:ext cx="3397320" cy="7178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D23E9442-1DAF-2EB5-9789-A6C17F631135}"/>
                    </a:ext>
                  </a:extLst>
                </p14:cNvPr>
                <p14:cNvContentPartPr/>
                <p14:nvPr/>
              </p14:nvContentPartPr>
              <p14:xfrm>
                <a:off x="4735175" y="4447762"/>
                <a:ext cx="1574640" cy="1510200"/>
              </p14:xfrm>
            </p:contentPart>
          </mc:Choice>
          <mc:Fallback xmlns="">
            <p:pic>
              <p:nvPicPr>
                <p:cNvPr id="7" name="Ink 6">
                  <a:extLst>
                    <a:ext uri="{FF2B5EF4-FFF2-40B4-BE49-F238E27FC236}">
                      <a16:creationId xmlns:a16="http://schemas.microsoft.com/office/drawing/2014/main" id="{D23E9442-1DAF-2EB5-9789-A6C17F631135}"/>
                    </a:ext>
                  </a:extLst>
                </p:cNvPr>
                <p:cNvPicPr/>
                <p:nvPr/>
              </p:nvPicPr>
              <p:blipFill>
                <a:blip r:embed="rId6"/>
                <a:stretch>
                  <a:fillRect/>
                </a:stretch>
              </p:blipFill>
              <p:spPr>
                <a:xfrm>
                  <a:off x="4729055" y="4441642"/>
                  <a:ext cx="1586880" cy="15224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9" name="Ink 8">
                  <a:extLst>
                    <a:ext uri="{FF2B5EF4-FFF2-40B4-BE49-F238E27FC236}">
                      <a16:creationId xmlns:a16="http://schemas.microsoft.com/office/drawing/2014/main" id="{FA81FE37-BB74-FAEC-F2E8-2BC8EC854389}"/>
                    </a:ext>
                  </a:extLst>
                </p14:cNvPr>
                <p14:cNvContentPartPr/>
                <p14:nvPr/>
              </p14:nvContentPartPr>
              <p14:xfrm>
                <a:off x="6506735" y="3946282"/>
                <a:ext cx="30240" cy="400320"/>
              </p14:xfrm>
            </p:contentPart>
          </mc:Choice>
          <mc:Fallback xmlns="">
            <p:pic>
              <p:nvPicPr>
                <p:cNvPr id="9" name="Ink 8">
                  <a:extLst>
                    <a:ext uri="{FF2B5EF4-FFF2-40B4-BE49-F238E27FC236}">
                      <a16:creationId xmlns:a16="http://schemas.microsoft.com/office/drawing/2014/main" id="{FA81FE37-BB74-FAEC-F2E8-2BC8EC854389}"/>
                    </a:ext>
                  </a:extLst>
                </p:cNvPr>
                <p:cNvPicPr/>
                <p:nvPr/>
              </p:nvPicPr>
              <p:blipFill>
                <a:blip r:embed="rId8"/>
                <a:stretch>
                  <a:fillRect/>
                </a:stretch>
              </p:blipFill>
              <p:spPr>
                <a:xfrm>
                  <a:off x="6500615" y="3940162"/>
                  <a:ext cx="42480" cy="4125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0" name="Ink 9">
                  <a:extLst>
                    <a:ext uri="{FF2B5EF4-FFF2-40B4-BE49-F238E27FC236}">
                      <a16:creationId xmlns:a16="http://schemas.microsoft.com/office/drawing/2014/main" id="{60106627-51AE-0635-1B40-A0707240B309}"/>
                    </a:ext>
                  </a:extLst>
                </p14:cNvPr>
                <p14:cNvContentPartPr/>
                <p14:nvPr/>
              </p14:nvContentPartPr>
              <p14:xfrm>
                <a:off x="6467855" y="3907402"/>
                <a:ext cx="198360" cy="428760"/>
              </p14:xfrm>
            </p:contentPart>
          </mc:Choice>
          <mc:Fallback xmlns="">
            <p:pic>
              <p:nvPicPr>
                <p:cNvPr id="10" name="Ink 9">
                  <a:extLst>
                    <a:ext uri="{FF2B5EF4-FFF2-40B4-BE49-F238E27FC236}">
                      <a16:creationId xmlns:a16="http://schemas.microsoft.com/office/drawing/2014/main" id="{60106627-51AE-0635-1B40-A0707240B309}"/>
                    </a:ext>
                  </a:extLst>
                </p:cNvPr>
                <p:cNvPicPr/>
                <p:nvPr/>
              </p:nvPicPr>
              <p:blipFill>
                <a:blip r:embed="rId10"/>
                <a:stretch>
                  <a:fillRect/>
                </a:stretch>
              </p:blipFill>
              <p:spPr>
                <a:xfrm>
                  <a:off x="6461735" y="3901282"/>
                  <a:ext cx="210600" cy="441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2" name="Ink 11">
                  <a:extLst>
                    <a:ext uri="{FF2B5EF4-FFF2-40B4-BE49-F238E27FC236}">
                      <a16:creationId xmlns:a16="http://schemas.microsoft.com/office/drawing/2014/main" id="{3032E069-0257-4431-2F53-1A7A11AB5B61}"/>
                    </a:ext>
                  </a:extLst>
                </p14:cNvPr>
                <p14:cNvContentPartPr/>
                <p14:nvPr/>
              </p14:nvContentPartPr>
              <p14:xfrm>
                <a:off x="6725615" y="3608242"/>
                <a:ext cx="1034280" cy="559080"/>
              </p14:xfrm>
            </p:contentPart>
          </mc:Choice>
          <mc:Fallback xmlns="">
            <p:pic>
              <p:nvPicPr>
                <p:cNvPr id="12" name="Ink 11">
                  <a:extLst>
                    <a:ext uri="{FF2B5EF4-FFF2-40B4-BE49-F238E27FC236}">
                      <a16:creationId xmlns:a16="http://schemas.microsoft.com/office/drawing/2014/main" id="{3032E069-0257-4431-2F53-1A7A11AB5B61}"/>
                    </a:ext>
                  </a:extLst>
                </p:cNvPr>
                <p:cNvPicPr/>
                <p:nvPr/>
              </p:nvPicPr>
              <p:blipFill>
                <a:blip r:embed="rId12"/>
                <a:stretch>
                  <a:fillRect/>
                </a:stretch>
              </p:blipFill>
              <p:spPr>
                <a:xfrm>
                  <a:off x="6719495" y="3602122"/>
                  <a:ext cx="1046520" cy="5713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3" name="Ink 12">
                  <a:extLst>
                    <a:ext uri="{FF2B5EF4-FFF2-40B4-BE49-F238E27FC236}">
                      <a16:creationId xmlns:a16="http://schemas.microsoft.com/office/drawing/2014/main" id="{09EF54BA-A5E7-05E4-8C0D-7672AC584C6C}"/>
                    </a:ext>
                  </a:extLst>
                </p14:cNvPr>
                <p14:cNvContentPartPr/>
                <p14:nvPr/>
              </p14:nvContentPartPr>
              <p14:xfrm>
                <a:off x="7911815" y="3695722"/>
                <a:ext cx="360" cy="360"/>
              </p14:xfrm>
            </p:contentPart>
          </mc:Choice>
          <mc:Fallback xmlns="">
            <p:pic>
              <p:nvPicPr>
                <p:cNvPr id="13" name="Ink 12">
                  <a:extLst>
                    <a:ext uri="{FF2B5EF4-FFF2-40B4-BE49-F238E27FC236}">
                      <a16:creationId xmlns:a16="http://schemas.microsoft.com/office/drawing/2014/main" id="{09EF54BA-A5E7-05E4-8C0D-7672AC584C6C}"/>
                    </a:ext>
                  </a:extLst>
                </p:cNvPr>
                <p:cNvPicPr/>
                <p:nvPr/>
              </p:nvPicPr>
              <p:blipFill>
                <a:blip r:embed="rId14"/>
                <a:stretch>
                  <a:fillRect/>
                </a:stretch>
              </p:blipFill>
              <p:spPr>
                <a:xfrm>
                  <a:off x="7905695" y="3689602"/>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5" name="Ink 14">
                  <a:extLst>
                    <a:ext uri="{FF2B5EF4-FFF2-40B4-BE49-F238E27FC236}">
                      <a16:creationId xmlns:a16="http://schemas.microsoft.com/office/drawing/2014/main" id="{D1F8FF02-30C0-80D6-4007-D85FE12E0C3F}"/>
                    </a:ext>
                  </a:extLst>
                </p14:cNvPr>
                <p14:cNvContentPartPr/>
                <p14:nvPr/>
              </p14:nvContentPartPr>
              <p14:xfrm>
                <a:off x="7930895" y="3397642"/>
                <a:ext cx="106920" cy="315000"/>
              </p14:xfrm>
            </p:contentPart>
          </mc:Choice>
          <mc:Fallback xmlns="">
            <p:pic>
              <p:nvPicPr>
                <p:cNvPr id="15" name="Ink 14">
                  <a:extLst>
                    <a:ext uri="{FF2B5EF4-FFF2-40B4-BE49-F238E27FC236}">
                      <a16:creationId xmlns:a16="http://schemas.microsoft.com/office/drawing/2014/main" id="{D1F8FF02-30C0-80D6-4007-D85FE12E0C3F}"/>
                    </a:ext>
                  </a:extLst>
                </p:cNvPr>
                <p:cNvPicPr/>
                <p:nvPr/>
              </p:nvPicPr>
              <p:blipFill>
                <a:blip r:embed="rId16"/>
                <a:stretch>
                  <a:fillRect/>
                </a:stretch>
              </p:blipFill>
              <p:spPr>
                <a:xfrm>
                  <a:off x="7924775" y="3391522"/>
                  <a:ext cx="119160" cy="3272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6" name="Ink 15">
                  <a:extLst>
                    <a:ext uri="{FF2B5EF4-FFF2-40B4-BE49-F238E27FC236}">
                      <a16:creationId xmlns:a16="http://schemas.microsoft.com/office/drawing/2014/main" id="{07DE673C-9C7E-9185-A6FA-5DD329E8D7CB}"/>
                    </a:ext>
                  </a:extLst>
                </p14:cNvPr>
                <p14:cNvContentPartPr/>
                <p14:nvPr/>
              </p14:nvContentPartPr>
              <p14:xfrm>
                <a:off x="8054375" y="3093082"/>
                <a:ext cx="958680" cy="1153440"/>
              </p14:xfrm>
            </p:contentPart>
          </mc:Choice>
          <mc:Fallback xmlns="">
            <p:pic>
              <p:nvPicPr>
                <p:cNvPr id="16" name="Ink 15">
                  <a:extLst>
                    <a:ext uri="{FF2B5EF4-FFF2-40B4-BE49-F238E27FC236}">
                      <a16:creationId xmlns:a16="http://schemas.microsoft.com/office/drawing/2014/main" id="{07DE673C-9C7E-9185-A6FA-5DD329E8D7CB}"/>
                    </a:ext>
                  </a:extLst>
                </p:cNvPr>
                <p:cNvPicPr/>
                <p:nvPr/>
              </p:nvPicPr>
              <p:blipFill>
                <a:blip r:embed="rId18"/>
                <a:stretch>
                  <a:fillRect/>
                </a:stretch>
              </p:blipFill>
              <p:spPr>
                <a:xfrm>
                  <a:off x="8048255" y="3086962"/>
                  <a:ext cx="970920" cy="11656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9">
            <p14:nvContentPartPr>
              <p14:cNvPr id="19" name="Ink 18">
                <a:extLst>
                  <a:ext uri="{FF2B5EF4-FFF2-40B4-BE49-F238E27FC236}">
                    <a16:creationId xmlns:a16="http://schemas.microsoft.com/office/drawing/2014/main" id="{35E62C0A-CB2F-C698-A9DD-721DC928FB33}"/>
                  </a:ext>
                </a:extLst>
              </p14:cNvPr>
              <p14:cNvContentPartPr/>
              <p14:nvPr/>
            </p14:nvContentPartPr>
            <p14:xfrm>
              <a:off x="4668215" y="2367322"/>
              <a:ext cx="972360" cy="10080"/>
            </p14:xfrm>
          </p:contentPart>
        </mc:Choice>
        <mc:Fallback xmlns="">
          <p:pic>
            <p:nvPicPr>
              <p:cNvPr id="19" name="Ink 18">
                <a:extLst>
                  <a:ext uri="{FF2B5EF4-FFF2-40B4-BE49-F238E27FC236}">
                    <a16:creationId xmlns:a16="http://schemas.microsoft.com/office/drawing/2014/main" id="{35E62C0A-CB2F-C698-A9DD-721DC928FB33}"/>
                  </a:ext>
                </a:extLst>
              </p:cNvPr>
              <p:cNvPicPr/>
              <p:nvPr/>
            </p:nvPicPr>
            <p:blipFill>
              <a:blip r:embed="rId20"/>
              <a:stretch>
                <a:fillRect/>
              </a:stretch>
            </p:blipFill>
            <p:spPr>
              <a:xfrm>
                <a:off x="4662095" y="2361202"/>
                <a:ext cx="984600" cy="22320"/>
              </a:xfrm>
              <a:prstGeom prst="rect">
                <a:avLst/>
              </a:prstGeom>
            </p:spPr>
          </p:pic>
        </mc:Fallback>
      </mc:AlternateContent>
      <p:grpSp>
        <p:nvGrpSpPr>
          <p:cNvPr id="24" name="Group 23">
            <a:extLst>
              <a:ext uri="{FF2B5EF4-FFF2-40B4-BE49-F238E27FC236}">
                <a16:creationId xmlns:a16="http://schemas.microsoft.com/office/drawing/2014/main" id="{5742641E-DC82-193F-EF95-F1CB1C4F5C24}"/>
              </a:ext>
            </a:extLst>
          </p:cNvPr>
          <p:cNvGrpSpPr/>
          <p:nvPr/>
        </p:nvGrpSpPr>
        <p:grpSpPr>
          <a:xfrm>
            <a:off x="4649135" y="2328802"/>
            <a:ext cx="1011600" cy="97560"/>
            <a:chOff x="4649135" y="2328802"/>
            <a:chExt cx="1011600" cy="97560"/>
          </a:xfrm>
        </p:grpSpPr>
        <mc:AlternateContent xmlns:mc="http://schemas.openxmlformats.org/markup-compatibility/2006" xmlns:p14="http://schemas.microsoft.com/office/powerpoint/2010/main">
          <mc:Choice Requires="p14">
            <p:contentPart p14:bwMode="auto" r:id="rId21">
              <p14:nvContentPartPr>
                <p14:cNvPr id="20" name="Ink 19">
                  <a:extLst>
                    <a:ext uri="{FF2B5EF4-FFF2-40B4-BE49-F238E27FC236}">
                      <a16:creationId xmlns:a16="http://schemas.microsoft.com/office/drawing/2014/main" id="{42BEE1D1-F57B-1AEA-3A78-F5A4C2458C67}"/>
                    </a:ext>
                  </a:extLst>
                </p14:cNvPr>
                <p14:cNvContentPartPr/>
                <p14:nvPr/>
              </p14:nvContentPartPr>
              <p14:xfrm>
                <a:off x="4649135" y="2328802"/>
                <a:ext cx="918000" cy="10080"/>
              </p14:xfrm>
            </p:contentPart>
          </mc:Choice>
          <mc:Fallback xmlns="">
            <p:pic>
              <p:nvPicPr>
                <p:cNvPr id="20" name="Ink 19">
                  <a:extLst>
                    <a:ext uri="{FF2B5EF4-FFF2-40B4-BE49-F238E27FC236}">
                      <a16:creationId xmlns:a16="http://schemas.microsoft.com/office/drawing/2014/main" id="{42BEE1D1-F57B-1AEA-3A78-F5A4C2458C67}"/>
                    </a:ext>
                  </a:extLst>
                </p:cNvPr>
                <p:cNvPicPr/>
                <p:nvPr/>
              </p:nvPicPr>
              <p:blipFill>
                <a:blip r:embed="rId22"/>
                <a:stretch>
                  <a:fillRect/>
                </a:stretch>
              </p:blipFill>
              <p:spPr>
                <a:xfrm>
                  <a:off x="4643015" y="2322682"/>
                  <a:ext cx="93024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1" name="Ink 20">
                  <a:extLst>
                    <a:ext uri="{FF2B5EF4-FFF2-40B4-BE49-F238E27FC236}">
                      <a16:creationId xmlns:a16="http://schemas.microsoft.com/office/drawing/2014/main" id="{A62B34C4-D99C-C89A-69DB-7B50AC17813C}"/>
                    </a:ext>
                  </a:extLst>
                </p14:cNvPr>
                <p14:cNvContentPartPr/>
                <p14:nvPr/>
              </p14:nvContentPartPr>
              <p14:xfrm>
                <a:off x="4677575" y="2406202"/>
                <a:ext cx="983160" cy="20160"/>
              </p14:xfrm>
            </p:contentPart>
          </mc:Choice>
          <mc:Fallback xmlns="">
            <p:pic>
              <p:nvPicPr>
                <p:cNvPr id="21" name="Ink 20">
                  <a:extLst>
                    <a:ext uri="{FF2B5EF4-FFF2-40B4-BE49-F238E27FC236}">
                      <a16:creationId xmlns:a16="http://schemas.microsoft.com/office/drawing/2014/main" id="{A62B34C4-D99C-C89A-69DB-7B50AC17813C}"/>
                    </a:ext>
                  </a:extLst>
                </p:cNvPr>
                <p:cNvPicPr/>
                <p:nvPr/>
              </p:nvPicPr>
              <p:blipFill>
                <a:blip r:embed="rId24"/>
                <a:stretch>
                  <a:fillRect/>
                </a:stretch>
              </p:blipFill>
              <p:spPr>
                <a:xfrm>
                  <a:off x="4671455" y="2400082"/>
                  <a:ext cx="995400" cy="324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3" name="Ink 22">
                  <a:extLst>
                    <a:ext uri="{FF2B5EF4-FFF2-40B4-BE49-F238E27FC236}">
                      <a16:creationId xmlns:a16="http://schemas.microsoft.com/office/drawing/2014/main" id="{7A5F4914-3FD0-58A3-54FB-1FA4B82C226F}"/>
                    </a:ext>
                  </a:extLst>
                </p14:cNvPr>
                <p14:cNvContentPartPr/>
                <p14:nvPr/>
              </p14:nvContentPartPr>
              <p14:xfrm>
                <a:off x="4668215" y="2375962"/>
                <a:ext cx="846360" cy="30600"/>
              </p14:xfrm>
            </p:contentPart>
          </mc:Choice>
          <mc:Fallback xmlns="">
            <p:pic>
              <p:nvPicPr>
                <p:cNvPr id="23" name="Ink 22">
                  <a:extLst>
                    <a:ext uri="{FF2B5EF4-FFF2-40B4-BE49-F238E27FC236}">
                      <a16:creationId xmlns:a16="http://schemas.microsoft.com/office/drawing/2014/main" id="{7A5F4914-3FD0-58A3-54FB-1FA4B82C226F}"/>
                    </a:ext>
                  </a:extLst>
                </p:cNvPr>
                <p:cNvPicPr/>
                <p:nvPr/>
              </p:nvPicPr>
              <p:blipFill>
                <a:blip r:embed="rId26"/>
                <a:stretch>
                  <a:fillRect/>
                </a:stretch>
              </p:blipFill>
              <p:spPr>
                <a:xfrm>
                  <a:off x="4662095" y="2369842"/>
                  <a:ext cx="858600" cy="428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7">
            <p14:nvContentPartPr>
              <p14:cNvPr id="26" name="Ink 25">
                <a:extLst>
                  <a:ext uri="{FF2B5EF4-FFF2-40B4-BE49-F238E27FC236}">
                    <a16:creationId xmlns:a16="http://schemas.microsoft.com/office/drawing/2014/main" id="{6524E985-8D52-899C-7514-9369E56D6BE6}"/>
                  </a:ext>
                </a:extLst>
              </p14:cNvPr>
              <p14:cNvContentPartPr/>
              <p14:nvPr/>
            </p14:nvContentPartPr>
            <p14:xfrm>
              <a:off x="4668215" y="2309722"/>
              <a:ext cx="1212840" cy="38880"/>
            </p14:xfrm>
          </p:contentPart>
        </mc:Choice>
        <mc:Fallback xmlns="">
          <p:pic>
            <p:nvPicPr>
              <p:cNvPr id="26" name="Ink 25">
                <a:extLst>
                  <a:ext uri="{FF2B5EF4-FFF2-40B4-BE49-F238E27FC236}">
                    <a16:creationId xmlns:a16="http://schemas.microsoft.com/office/drawing/2014/main" id="{6524E985-8D52-899C-7514-9369E56D6BE6}"/>
                  </a:ext>
                </a:extLst>
              </p:cNvPr>
              <p:cNvPicPr/>
              <p:nvPr/>
            </p:nvPicPr>
            <p:blipFill>
              <a:blip r:embed="rId28"/>
              <a:stretch>
                <a:fillRect/>
              </a:stretch>
            </p:blipFill>
            <p:spPr>
              <a:xfrm>
                <a:off x="4662095" y="2303602"/>
                <a:ext cx="1225080" cy="51120"/>
              </a:xfrm>
              <a:prstGeom prst="rect">
                <a:avLst/>
              </a:prstGeom>
            </p:spPr>
          </p:pic>
        </mc:Fallback>
      </mc:AlternateContent>
    </p:spTree>
    <p:extLst>
      <p:ext uri="{BB962C8B-B14F-4D97-AF65-F5344CB8AC3E}">
        <p14:creationId xmlns:p14="http://schemas.microsoft.com/office/powerpoint/2010/main" val="50165677"/>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B5D6F7-A84A-1A04-6D68-918798F0ADD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E15FA25-0ABF-9D51-77C6-57A02AFDBBF3}"/>
              </a:ext>
            </a:extLst>
          </p:cNvPr>
          <p:cNvSpPr>
            <a:spLocks noGrp="1"/>
          </p:cNvSpPr>
          <p:nvPr>
            <p:ph type="title"/>
          </p:nvPr>
        </p:nvSpPr>
        <p:spPr/>
        <p:txBody>
          <a:bodyPr/>
          <a:lstStyle/>
          <a:p>
            <a:r>
              <a:rPr lang="en-IN" dirty="0"/>
              <a:t>Grafana JSON API with JWT Token</a:t>
            </a:r>
          </a:p>
        </p:txBody>
      </p:sp>
      <p:pic>
        <p:nvPicPr>
          <p:cNvPr id="4" name="Picture 3">
            <a:extLst>
              <a:ext uri="{FF2B5EF4-FFF2-40B4-BE49-F238E27FC236}">
                <a16:creationId xmlns:a16="http://schemas.microsoft.com/office/drawing/2014/main" id="{072A8D88-5BCA-486E-4545-37A396861F20}"/>
              </a:ext>
            </a:extLst>
          </p:cNvPr>
          <p:cNvPicPr>
            <a:picLocks noChangeAspect="1"/>
          </p:cNvPicPr>
          <p:nvPr/>
        </p:nvPicPr>
        <p:blipFill>
          <a:blip r:embed="rId2"/>
          <a:stretch>
            <a:fillRect/>
          </a:stretch>
        </p:blipFill>
        <p:spPr>
          <a:xfrm>
            <a:off x="16042" y="1676400"/>
            <a:ext cx="9144000" cy="4317199"/>
          </a:xfrm>
          <a:prstGeom prst="rect">
            <a:avLst/>
          </a:prstGeom>
        </p:spPr>
      </p:pic>
    </p:spTree>
    <p:extLst>
      <p:ext uri="{BB962C8B-B14F-4D97-AF65-F5344CB8AC3E}">
        <p14:creationId xmlns:p14="http://schemas.microsoft.com/office/powerpoint/2010/main" val="208768395"/>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4EC34B4-2C7E-42F2-3678-3CB4F9AF88A2}"/>
              </a:ext>
            </a:extLst>
          </p:cNvPr>
          <p:cNvSpPr>
            <a:spLocks noGrp="1"/>
          </p:cNvSpPr>
          <p:nvPr>
            <p:ph sz="quarter" idx="12"/>
          </p:nvPr>
        </p:nvSpPr>
        <p:spPr/>
        <p:txBody>
          <a:bodyPr/>
          <a:lstStyle/>
          <a:p>
            <a:r>
              <a:rPr lang="en-US" dirty="0"/>
              <a:t>Prometheus collects metrics from targets by scraping metrics HTTP endpoints. </a:t>
            </a:r>
          </a:p>
          <a:p>
            <a:r>
              <a:rPr lang="en-US" dirty="0"/>
              <a:t>Since Prometheus exposes data to itself, it can also scrape and monitor its own health.</a:t>
            </a:r>
          </a:p>
        </p:txBody>
      </p:sp>
      <p:sp>
        <p:nvSpPr>
          <p:cNvPr id="3" name="Title 2">
            <a:extLst>
              <a:ext uri="{FF2B5EF4-FFF2-40B4-BE49-F238E27FC236}">
                <a16:creationId xmlns:a16="http://schemas.microsoft.com/office/drawing/2014/main" id="{E12AA84E-FAB7-9CF7-5AB8-0C2265C564A9}"/>
              </a:ext>
            </a:extLst>
          </p:cNvPr>
          <p:cNvSpPr>
            <a:spLocks noGrp="1"/>
          </p:cNvSpPr>
          <p:nvPr>
            <p:ph type="title"/>
          </p:nvPr>
        </p:nvSpPr>
        <p:spPr/>
        <p:txBody>
          <a:bodyPr/>
          <a:lstStyle/>
          <a:p>
            <a:r>
              <a:rPr lang="en-US" dirty="0"/>
              <a:t>Configuring Prometheus to monitor itself</a:t>
            </a:r>
            <a:endParaRPr lang="en-IN" dirty="0"/>
          </a:p>
        </p:txBody>
      </p:sp>
    </p:spTree>
    <p:extLst>
      <p:ext uri="{BB962C8B-B14F-4D97-AF65-F5344CB8AC3E}">
        <p14:creationId xmlns:p14="http://schemas.microsoft.com/office/powerpoint/2010/main" val="1031566613"/>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12AA84E-FAB7-9CF7-5AB8-0C2265C564A9}"/>
              </a:ext>
            </a:extLst>
          </p:cNvPr>
          <p:cNvSpPr>
            <a:spLocks noGrp="1"/>
          </p:cNvSpPr>
          <p:nvPr>
            <p:ph type="title"/>
          </p:nvPr>
        </p:nvSpPr>
        <p:spPr/>
        <p:txBody>
          <a:bodyPr/>
          <a:lstStyle/>
          <a:p>
            <a:r>
              <a:rPr lang="en-US" dirty="0"/>
              <a:t>Configuring Prometheus to monitor itself</a:t>
            </a:r>
            <a:endParaRPr lang="en-IN" dirty="0"/>
          </a:p>
        </p:txBody>
      </p:sp>
      <p:pic>
        <p:nvPicPr>
          <p:cNvPr id="7" name="Picture 6">
            <a:extLst>
              <a:ext uri="{FF2B5EF4-FFF2-40B4-BE49-F238E27FC236}">
                <a16:creationId xmlns:a16="http://schemas.microsoft.com/office/drawing/2014/main" id="{4B9DD944-8D72-52F2-50A4-4CFF1E65DC5F}"/>
              </a:ext>
            </a:extLst>
          </p:cNvPr>
          <p:cNvPicPr>
            <a:picLocks noChangeAspect="1"/>
          </p:cNvPicPr>
          <p:nvPr/>
        </p:nvPicPr>
        <p:blipFill rotWithShape="1">
          <a:blip r:embed="rId2"/>
          <a:srcRect l="31667" t="33704" r="20833" b="18889"/>
          <a:stretch/>
        </p:blipFill>
        <p:spPr>
          <a:xfrm>
            <a:off x="472013" y="1447800"/>
            <a:ext cx="8205262" cy="4876800"/>
          </a:xfrm>
          <a:prstGeom prst="rect">
            <a:avLst/>
          </a:prstGeom>
        </p:spPr>
      </p:pic>
    </p:spTree>
    <p:extLst>
      <p:ext uri="{BB962C8B-B14F-4D97-AF65-F5344CB8AC3E}">
        <p14:creationId xmlns:p14="http://schemas.microsoft.com/office/powerpoint/2010/main" val="41516666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FEC9983-C820-335E-01FF-F03DE5F71A32}"/>
              </a:ext>
            </a:extLst>
          </p:cNvPr>
          <p:cNvSpPr>
            <a:spLocks noGrp="1"/>
          </p:cNvSpPr>
          <p:nvPr>
            <p:ph type="title"/>
          </p:nvPr>
        </p:nvSpPr>
        <p:spPr/>
        <p:txBody>
          <a:bodyPr/>
          <a:lstStyle/>
          <a:p>
            <a:r>
              <a:rPr lang="en-IN" dirty="0"/>
              <a:t>Understand logs and events</a:t>
            </a:r>
          </a:p>
        </p:txBody>
      </p:sp>
      <p:pic>
        <p:nvPicPr>
          <p:cNvPr id="4" name="Picture 3">
            <a:extLst>
              <a:ext uri="{FF2B5EF4-FFF2-40B4-BE49-F238E27FC236}">
                <a16:creationId xmlns:a16="http://schemas.microsoft.com/office/drawing/2014/main" id="{6DAF3DF2-410E-6D4F-0A9F-D340CF931137}"/>
              </a:ext>
            </a:extLst>
          </p:cNvPr>
          <p:cNvPicPr>
            <a:picLocks noChangeAspect="1"/>
          </p:cNvPicPr>
          <p:nvPr/>
        </p:nvPicPr>
        <p:blipFill>
          <a:blip r:embed="rId2"/>
          <a:stretch>
            <a:fillRect/>
          </a:stretch>
        </p:blipFill>
        <p:spPr>
          <a:xfrm>
            <a:off x="461035" y="1251856"/>
            <a:ext cx="8285296" cy="5301343"/>
          </a:xfrm>
          <a:prstGeom prst="rect">
            <a:avLst/>
          </a:prstGeom>
        </p:spPr>
      </p:pic>
    </p:spTree>
    <p:extLst>
      <p:ext uri="{BB962C8B-B14F-4D97-AF65-F5344CB8AC3E}">
        <p14:creationId xmlns:p14="http://schemas.microsoft.com/office/powerpoint/2010/main" val="1767239429"/>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246E2435-058F-42CD-9A54-A635E5862E91}"/>
              </a:ext>
            </a:extLst>
          </p:cNvPr>
          <p:cNvSpPr>
            <a:spLocks noGrp="1"/>
          </p:cNvSpPr>
          <p:nvPr>
            <p:ph sz="quarter" idx="12"/>
          </p:nvPr>
        </p:nvSpPr>
        <p:spPr/>
        <p:txBody>
          <a:bodyPr/>
          <a:lstStyle/>
          <a:p>
            <a:r>
              <a:rPr lang="en-US" dirty="0"/>
              <a:t>We can also define some custom metrics.</a:t>
            </a:r>
          </a:p>
          <a:p>
            <a:r>
              <a:rPr lang="en-US" dirty="0"/>
              <a:t>The demo contains a Scheduler class which periodically runs the included scheduling Task method.</a:t>
            </a:r>
          </a:p>
          <a:p>
            <a:r>
              <a:rPr lang="en-US" dirty="0"/>
              <a:t>To be able to send custom metrics we need to import Meter Registry from the Micrometer library and inject it into our class.</a:t>
            </a:r>
          </a:p>
          <a:p>
            <a:endParaRPr lang="en-IN" dirty="0"/>
          </a:p>
        </p:txBody>
      </p:sp>
      <p:sp>
        <p:nvSpPr>
          <p:cNvPr id="3" name="Title 2">
            <a:extLst>
              <a:ext uri="{FF2B5EF4-FFF2-40B4-BE49-F238E27FC236}">
                <a16:creationId xmlns:a16="http://schemas.microsoft.com/office/drawing/2014/main" id="{E43A2201-C96B-4415-BD38-BCBFE95DA8B9}"/>
              </a:ext>
            </a:extLst>
          </p:cNvPr>
          <p:cNvSpPr>
            <a:spLocks noGrp="1"/>
          </p:cNvSpPr>
          <p:nvPr>
            <p:ph type="title"/>
          </p:nvPr>
        </p:nvSpPr>
        <p:spPr/>
        <p:txBody>
          <a:bodyPr/>
          <a:lstStyle/>
          <a:p>
            <a:r>
              <a:rPr lang="en-IN" dirty="0"/>
              <a:t>Custom Metrics</a:t>
            </a:r>
          </a:p>
        </p:txBody>
      </p:sp>
    </p:spTree>
    <p:extLst>
      <p:ext uri="{BB962C8B-B14F-4D97-AF65-F5344CB8AC3E}">
        <p14:creationId xmlns:p14="http://schemas.microsoft.com/office/powerpoint/2010/main" val="3271454465"/>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246E2435-058F-42CD-9A54-A635E5862E91}"/>
              </a:ext>
            </a:extLst>
          </p:cNvPr>
          <p:cNvSpPr>
            <a:spLocks noGrp="1"/>
          </p:cNvSpPr>
          <p:nvPr>
            <p:ph sz="quarter" idx="12"/>
          </p:nvPr>
        </p:nvSpPr>
        <p:spPr/>
        <p:txBody>
          <a:bodyPr/>
          <a:lstStyle/>
          <a:p>
            <a:r>
              <a:rPr lang="en-US" dirty="0"/>
              <a:t>It is possible to instantiate these types of meters from </a:t>
            </a:r>
            <a:r>
              <a:rPr lang="en-US" dirty="0" err="1"/>
              <a:t>MeterRegistry</a:t>
            </a:r>
            <a:r>
              <a:rPr lang="en-US" dirty="0"/>
              <a:t>:</a:t>
            </a:r>
          </a:p>
          <a:p>
            <a:pPr lvl="1"/>
            <a:r>
              <a:rPr lang="en-US" dirty="0"/>
              <a:t>Counter: reports merely a count over a specified property of an application</a:t>
            </a:r>
          </a:p>
          <a:p>
            <a:pPr lvl="1"/>
            <a:r>
              <a:rPr lang="en-US" dirty="0"/>
              <a:t>Gauge: shows the current value of a meter</a:t>
            </a:r>
          </a:p>
          <a:p>
            <a:pPr lvl="1"/>
            <a:r>
              <a:rPr lang="en-US" dirty="0"/>
              <a:t>Timers: measures latencies or frequency of events</a:t>
            </a:r>
          </a:p>
          <a:p>
            <a:pPr lvl="1"/>
            <a:r>
              <a:rPr lang="en-US" dirty="0" err="1"/>
              <a:t>DistributionSummary</a:t>
            </a:r>
            <a:r>
              <a:rPr lang="en-US" dirty="0"/>
              <a:t>: provides distribution of events and a simple summary</a:t>
            </a:r>
          </a:p>
          <a:p>
            <a:pPr lvl="1"/>
            <a:r>
              <a:rPr lang="en-US" b="1" dirty="0">
                <a:solidFill>
                  <a:srgbClr val="FF0000"/>
                </a:solidFill>
              </a:rPr>
              <a:t>Refer </a:t>
            </a:r>
            <a:r>
              <a:rPr lang="en-US" b="1">
                <a:solidFill>
                  <a:srgbClr val="FF0000"/>
                </a:solidFill>
              </a:rPr>
              <a:t>implementation of a </a:t>
            </a:r>
            <a:r>
              <a:rPr lang="en-US" b="1" dirty="0">
                <a:solidFill>
                  <a:srgbClr val="FF0000"/>
                </a:solidFill>
              </a:rPr>
              <a:t>counter and a gauge for demonstration purposes</a:t>
            </a:r>
            <a:endParaRPr lang="en-IN" b="1" dirty="0">
              <a:solidFill>
                <a:srgbClr val="FF0000"/>
              </a:solidFill>
            </a:endParaRPr>
          </a:p>
        </p:txBody>
      </p:sp>
      <p:sp>
        <p:nvSpPr>
          <p:cNvPr id="3" name="Title 2">
            <a:extLst>
              <a:ext uri="{FF2B5EF4-FFF2-40B4-BE49-F238E27FC236}">
                <a16:creationId xmlns:a16="http://schemas.microsoft.com/office/drawing/2014/main" id="{E43A2201-C96B-4415-BD38-BCBFE95DA8B9}"/>
              </a:ext>
            </a:extLst>
          </p:cNvPr>
          <p:cNvSpPr>
            <a:spLocks noGrp="1"/>
          </p:cNvSpPr>
          <p:nvPr>
            <p:ph type="title"/>
          </p:nvPr>
        </p:nvSpPr>
        <p:spPr/>
        <p:txBody>
          <a:bodyPr/>
          <a:lstStyle/>
          <a:p>
            <a:r>
              <a:rPr lang="en-IN" dirty="0"/>
              <a:t>Custom Metrics</a:t>
            </a:r>
          </a:p>
        </p:txBody>
      </p:sp>
    </p:spTree>
    <p:extLst>
      <p:ext uri="{BB962C8B-B14F-4D97-AF65-F5344CB8AC3E}">
        <p14:creationId xmlns:p14="http://schemas.microsoft.com/office/powerpoint/2010/main" val="2735241772"/>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F8EB969B-84FC-F11A-396D-1B5423D1D4B7}"/>
              </a:ext>
            </a:extLst>
          </p:cNvPr>
          <p:cNvSpPr>
            <a:spLocks noGrp="1"/>
          </p:cNvSpPr>
          <p:nvPr>
            <p:ph sz="quarter" idx="12"/>
          </p:nvPr>
        </p:nvSpPr>
        <p:spPr/>
        <p:txBody>
          <a:bodyPr/>
          <a:lstStyle/>
          <a:p>
            <a:r>
              <a:rPr lang="en-US" dirty="0"/>
              <a:t>Federation is needed to handle complex and large infrastructures efficiently, where a single Prometheus instance would be insufficient due to load or geographical distribution.</a:t>
            </a:r>
          </a:p>
          <a:p>
            <a:r>
              <a:rPr lang="en-US" dirty="0"/>
              <a:t>A federation strategy in Prometheus is typically required in environments that are either large-scale, geographically distributed, or have complex infrastructure setups.</a:t>
            </a:r>
            <a:endParaRPr lang="en-IN" dirty="0"/>
          </a:p>
        </p:txBody>
      </p:sp>
      <p:sp>
        <p:nvSpPr>
          <p:cNvPr id="3" name="Title 2">
            <a:extLst>
              <a:ext uri="{FF2B5EF4-FFF2-40B4-BE49-F238E27FC236}">
                <a16:creationId xmlns:a16="http://schemas.microsoft.com/office/drawing/2014/main" id="{6172EFB6-DBBF-ECFC-B552-D87B5E7A6224}"/>
              </a:ext>
            </a:extLst>
          </p:cNvPr>
          <p:cNvSpPr>
            <a:spLocks noGrp="1"/>
          </p:cNvSpPr>
          <p:nvPr>
            <p:ph type="title"/>
          </p:nvPr>
        </p:nvSpPr>
        <p:spPr/>
        <p:txBody>
          <a:bodyPr/>
          <a:lstStyle/>
          <a:p>
            <a:r>
              <a:rPr lang="en-IN" dirty="0"/>
              <a:t>Prometheus Federation</a:t>
            </a:r>
          </a:p>
        </p:txBody>
      </p:sp>
    </p:spTree>
    <p:extLst>
      <p:ext uri="{BB962C8B-B14F-4D97-AF65-F5344CB8AC3E}">
        <p14:creationId xmlns:p14="http://schemas.microsoft.com/office/powerpoint/2010/main" val="400182388"/>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172EFB6-DBBF-ECFC-B552-D87B5E7A6224}"/>
              </a:ext>
            </a:extLst>
          </p:cNvPr>
          <p:cNvSpPr>
            <a:spLocks noGrp="1"/>
          </p:cNvSpPr>
          <p:nvPr>
            <p:ph type="title"/>
          </p:nvPr>
        </p:nvSpPr>
        <p:spPr/>
        <p:txBody>
          <a:bodyPr/>
          <a:lstStyle/>
          <a:p>
            <a:r>
              <a:rPr lang="en-IN" dirty="0"/>
              <a:t>Prometheus Federation</a:t>
            </a:r>
          </a:p>
        </p:txBody>
      </p:sp>
      <p:pic>
        <p:nvPicPr>
          <p:cNvPr id="1026" name="Picture 2" descr="Prometheus Federation Example">
            <a:extLst>
              <a:ext uri="{FF2B5EF4-FFF2-40B4-BE49-F238E27FC236}">
                <a16:creationId xmlns:a16="http://schemas.microsoft.com/office/drawing/2014/main" id="{5546D4F8-C799-8CBD-6255-8BEF0304A6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7212" y="1371600"/>
            <a:ext cx="8029575" cy="51106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8592371"/>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D9230E3-4DBC-9D80-022D-B112D83616A4}"/>
              </a:ext>
            </a:extLst>
          </p:cNvPr>
          <p:cNvSpPr>
            <a:spLocks noGrp="1"/>
          </p:cNvSpPr>
          <p:nvPr>
            <p:ph sz="quarter" idx="12"/>
          </p:nvPr>
        </p:nvSpPr>
        <p:spPr>
          <a:xfrm>
            <a:off x="457201" y="1381124"/>
            <a:ext cx="8228012" cy="5095875"/>
          </a:xfrm>
        </p:spPr>
        <p:txBody>
          <a:bodyPr>
            <a:normAutofit/>
          </a:bodyPr>
          <a:lstStyle/>
          <a:p>
            <a:r>
              <a:rPr lang="en-US" dirty="0"/>
              <a:t>This includes scenarios like:</a:t>
            </a:r>
          </a:p>
          <a:p>
            <a:pPr lvl="1"/>
            <a:r>
              <a:rPr lang="en-US" dirty="0"/>
              <a:t>Multi-Datacenter Operations: Organizations operating across multiple data centers, needing aggregated views of their distributed systems.</a:t>
            </a:r>
          </a:p>
          <a:p>
            <a:pPr lvl="1"/>
            <a:r>
              <a:rPr lang="en-US" dirty="0"/>
              <a:t>Large Enterprises: Large enterprises with extensive infrastructure, where a single Prometheus instance would be insufficient due to the sheer volume of data.</a:t>
            </a:r>
          </a:p>
          <a:p>
            <a:pPr lvl="1"/>
            <a:r>
              <a:rPr lang="en-US" dirty="0"/>
              <a:t>High Availability Requirements: Systems requiring high availability, where monitoring must be robust against individual instances' failures.</a:t>
            </a:r>
          </a:p>
        </p:txBody>
      </p:sp>
      <p:sp>
        <p:nvSpPr>
          <p:cNvPr id="3" name="Title 2">
            <a:extLst>
              <a:ext uri="{FF2B5EF4-FFF2-40B4-BE49-F238E27FC236}">
                <a16:creationId xmlns:a16="http://schemas.microsoft.com/office/drawing/2014/main" id="{6172EFB6-DBBF-ECFC-B552-D87B5E7A6224}"/>
              </a:ext>
            </a:extLst>
          </p:cNvPr>
          <p:cNvSpPr>
            <a:spLocks noGrp="1"/>
          </p:cNvSpPr>
          <p:nvPr>
            <p:ph type="title"/>
          </p:nvPr>
        </p:nvSpPr>
        <p:spPr/>
        <p:txBody>
          <a:bodyPr/>
          <a:lstStyle/>
          <a:p>
            <a:r>
              <a:rPr lang="en-IN" dirty="0"/>
              <a:t>Prometheus Federation</a:t>
            </a:r>
          </a:p>
        </p:txBody>
      </p:sp>
    </p:spTree>
    <p:extLst>
      <p:ext uri="{BB962C8B-B14F-4D97-AF65-F5344CB8AC3E}">
        <p14:creationId xmlns:p14="http://schemas.microsoft.com/office/powerpoint/2010/main" val="2229201050"/>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74EC27-28C5-868D-F73C-CDC27A737F05}"/>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142291E-52D4-B619-77D3-F0C99914D97A}"/>
              </a:ext>
            </a:extLst>
          </p:cNvPr>
          <p:cNvSpPr>
            <a:spLocks noGrp="1"/>
          </p:cNvSpPr>
          <p:nvPr>
            <p:ph sz="quarter" idx="12"/>
          </p:nvPr>
        </p:nvSpPr>
        <p:spPr>
          <a:xfrm>
            <a:off x="457201" y="1381124"/>
            <a:ext cx="8228012" cy="5095875"/>
          </a:xfrm>
        </p:spPr>
        <p:txBody>
          <a:bodyPr>
            <a:normAutofit/>
          </a:bodyPr>
          <a:lstStyle/>
          <a:p>
            <a:r>
              <a:rPr lang="en-US" dirty="0"/>
              <a:t>This includes scenarios like:</a:t>
            </a:r>
          </a:p>
          <a:p>
            <a:pPr lvl="1"/>
            <a:r>
              <a:rPr lang="en-US" dirty="0"/>
              <a:t>Complex Service Architectures: Environments with complex service architectures where specific cross-service metrics must be aggregated for a comprehensive overview.</a:t>
            </a:r>
          </a:p>
          <a:p>
            <a:pPr lvl="1"/>
            <a:r>
              <a:rPr lang="en-US" dirty="0"/>
              <a:t>Multi-Cluster K8s Architectures: Each Kubernetes cluster has its own Prometheus instance (aka “leaf” node), which scrapes metrics from that specific cluster. Then, a higher-level, or "global," Prometheus instance is used to federate data from these “leaf” nodes.</a:t>
            </a:r>
          </a:p>
        </p:txBody>
      </p:sp>
      <p:sp>
        <p:nvSpPr>
          <p:cNvPr id="3" name="Title 2">
            <a:extLst>
              <a:ext uri="{FF2B5EF4-FFF2-40B4-BE49-F238E27FC236}">
                <a16:creationId xmlns:a16="http://schemas.microsoft.com/office/drawing/2014/main" id="{E33B5CBA-3F5E-0BFE-2AB9-0847170C6C0A}"/>
              </a:ext>
            </a:extLst>
          </p:cNvPr>
          <p:cNvSpPr>
            <a:spLocks noGrp="1"/>
          </p:cNvSpPr>
          <p:nvPr>
            <p:ph type="title"/>
          </p:nvPr>
        </p:nvSpPr>
        <p:spPr/>
        <p:txBody>
          <a:bodyPr/>
          <a:lstStyle/>
          <a:p>
            <a:r>
              <a:rPr lang="en-IN" dirty="0"/>
              <a:t>Prometheus Federation</a:t>
            </a:r>
          </a:p>
        </p:txBody>
      </p:sp>
    </p:spTree>
    <p:extLst>
      <p:ext uri="{BB962C8B-B14F-4D97-AF65-F5344CB8AC3E}">
        <p14:creationId xmlns:p14="http://schemas.microsoft.com/office/powerpoint/2010/main" val="1155821230"/>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1CFBD4-8519-52E0-5BC0-2B26523EFB9D}"/>
            </a:ext>
          </a:extLst>
        </p:cNvPr>
        <p:cNvGrpSpPr/>
        <p:nvPr/>
      </p:nvGrpSpPr>
      <p:grpSpPr>
        <a:xfrm>
          <a:off x="0" y="0"/>
          <a:ext cx="0" cy="0"/>
          <a:chOff x="0" y="0"/>
          <a:chExt cx="0" cy="0"/>
        </a:xfrm>
      </p:grpSpPr>
      <p:sp>
        <p:nvSpPr>
          <p:cNvPr id="6" name="Content Placeholder 5">
            <a:extLst>
              <a:ext uri="{FF2B5EF4-FFF2-40B4-BE49-F238E27FC236}">
                <a16:creationId xmlns:a16="http://schemas.microsoft.com/office/drawing/2014/main" id="{83CE9606-46D2-91A0-9E7C-DA4C653D2B32}"/>
              </a:ext>
            </a:extLst>
          </p:cNvPr>
          <p:cNvSpPr>
            <a:spLocks noGrp="1"/>
          </p:cNvSpPr>
          <p:nvPr>
            <p:ph sz="quarter" idx="12"/>
          </p:nvPr>
        </p:nvSpPr>
        <p:spPr/>
        <p:txBody>
          <a:bodyPr/>
          <a:lstStyle/>
          <a:p>
            <a:r>
              <a:rPr lang="en-US" dirty="0"/>
              <a:t>helm install secondary-</a:t>
            </a:r>
            <a:r>
              <a:rPr lang="en-US" dirty="0" err="1"/>
              <a:t>prometheus</a:t>
            </a:r>
            <a:r>
              <a:rPr lang="en-US" dirty="0"/>
              <a:t> </a:t>
            </a:r>
            <a:r>
              <a:rPr lang="en-US" dirty="0" err="1"/>
              <a:t>prometheus</a:t>
            </a:r>
            <a:r>
              <a:rPr lang="en-US" dirty="0"/>
              <a:t>-community/</a:t>
            </a:r>
            <a:r>
              <a:rPr lang="en-US" dirty="0" err="1"/>
              <a:t>prometheus</a:t>
            </a:r>
            <a:r>
              <a:rPr lang="en-US" dirty="0"/>
              <a:t> --namespace prometheus-1 --create-namespace</a:t>
            </a:r>
          </a:p>
          <a:p>
            <a:r>
              <a:rPr lang="en-US" dirty="0"/>
              <a:t>helm install secondary-</a:t>
            </a:r>
            <a:r>
              <a:rPr lang="en-US" dirty="0" err="1"/>
              <a:t>prometheus</a:t>
            </a:r>
            <a:r>
              <a:rPr lang="en-US" dirty="0"/>
              <a:t> </a:t>
            </a:r>
            <a:r>
              <a:rPr lang="en-US" dirty="0" err="1"/>
              <a:t>prometheus</a:t>
            </a:r>
            <a:r>
              <a:rPr lang="en-US" dirty="0"/>
              <a:t>-community/</a:t>
            </a:r>
            <a:r>
              <a:rPr lang="en-US" dirty="0" err="1"/>
              <a:t>prometheus</a:t>
            </a:r>
            <a:r>
              <a:rPr lang="en-US" dirty="0"/>
              <a:t> --namespace prometheus-2 --create-namespace</a:t>
            </a:r>
            <a:endParaRPr lang="en-IN" dirty="0"/>
          </a:p>
        </p:txBody>
      </p:sp>
      <p:sp>
        <p:nvSpPr>
          <p:cNvPr id="3" name="Title 2">
            <a:extLst>
              <a:ext uri="{FF2B5EF4-FFF2-40B4-BE49-F238E27FC236}">
                <a16:creationId xmlns:a16="http://schemas.microsoft.com/office/drawing/2014/main" id="{87E7EC57-3D84-0075-38BE-D42050508B53}"/>
              </a:ext>
            </a:extLst>
          </p:cNvPr>
          <p:cNvSpPr>
            <a:spLocks noGrp="1"/>
          </p:cNvSpPr>
          <p:nvPr>
            <p:ph type="title"/>
          </p:nvPr>
        </p:nvSpPr>
        <p:spPr/>
        <p:txBody>
          <a:bodyPr/>
          <a:lstStyle/>
          <a:p>
            <a:r>
              <a:rPr lang="en-IN" dirty="0"/>
              <a:t>Prometheus Federation</a:t>
            </a:r>
          </a:p>
        </p:txBody>
      </p:sp>
    </p:spTree>
    <p:extLst>
      <p:ext uri="{BB962C8B-B14F-4D97-AF65-F5344CB8AC3E}">
        <p14:creationId xmlns:p14="http://schemas.microsoft.com/office/powerpoint/2010/main" val="1923387199"/>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172EFB6-DBBF-ECFC-B552-D87B5E7A6224}"/>
              </a:ext>
            </a:extLst>
          </p:cNvPr>
          <p:cNvSpPr>
            <a:spLocks noGrp="1"/>
          </p:cNvSpPr>
          <p:nvPr>
            <p:ph type="title"/>
          </p:nvPr>
        </p:nvSpPr>
        <p:spPr/>
        <p:txBody>
          <a:bodyPr/>
          <a:lstStyle/>
          <a:p>
            <a:r>
              <a:rPr lang="en-US" dirty="0"/>
              <a:t>How to configure federation in Prometheus</a:t>
            </a:r>
            <a:endParaRPr lang="en-IN" dirty="0"/>
          </a:p>
        </p:txBody>
      </p:sp>
      <p:pic>
        <p:nvPicPr>
          <p:cNvPr id="7" name="Picture 6">
            <a:extLst>
              <a:ext uri="{FF2B5EF4-FFF2-40B4-BE49-F238E27FC236}">
                <a16:creationId xmlns:a16="http://schemas.microsoft.com/office/drawing/2014/main" id="{91506D1A-37C1-0AB3-CF37-A1BF50874EF0}"/>
              </a:ext>
            </a:extLst>
          </p:cNvPr>
          <p:cNvPicPr>
            <a:picLocks noChangeAspect="1"/>
          </p:cNvPicPr>
          <p:nvPr/>
        </p:nvPicPr>
        <p:blipFill>
          <a:blip r:embed="rId2"/>
          <a:stretch>
            <a:fillRect/>
          </a:stretch>
        </p:blipFill>
        <p:spPr>
          <a:xfrm>
            <a:off x="553908" y="1752600"/>
            <a:ext cx="8228296" cy="4191000"/>
          </a:xfrm>
          <a:prstGeom prst="rect">
            <a:avLst/>
          </a:prstGeom>
        </p:spPr>
      </p:pic>
    </p:spTree>
    <p:extLst>
      <p:ext uri="{BB962C8B-B14F-4D97-AF65-F5344CB8AC3E}">
        <p14:creationId xmlns:p14="http://schemas.microsoft.com/office/powerpoint/2010/main" val="271535203"/>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92E090-E7BB-84EA-5F7C-086802560A0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9E8A888-A761-105B-0B97-08D615FABB37}"/>
              </a:ext>
            </a:extLst>
          </p:cNvPr>
          <p:cNvSpPr>
            <a:spLocks noGrp="1"/>
          </p:cNvSpPr>
          <p:nvPr>
            <p:ph type="title"/>
          </p:nvPr>
        </p:nvSpPr>
        <p:spPr/>
        <p:txBody>
          <a:bodyPr/>
          <a:lstStyle/>
          <a:p>
            <a:r>
              <a:rPr lang="en-US" dirty="0"/>
              <a:t>How to configure federation in Prometheus</a:t>
            </a:r>
            <a:endParaRPr lang="en-IN" dirty="0"/>
          </a:p>
        </p:txBody>
      </p:sp>
      <p:pic>
        <p:nvPicPr>
          <p:cNvPr id="4" name="Picture 3">
            <a:extLst>
              <a:ext uri="{FF2B5EF4-FFF2-40B4-BE49-F238E27FC236}">
                <a16:creationId xmlns:a16="http://schemas.microsoft.com/office/drawing/2014/main" id="{9AB45BCF-ECEB-1376-0C17-3767BDDA7783}"/>
              </a:ext>
            </a:extLst>
          </p:cNvPr>
          <p:cNvPicPr>
            <a:picLocks noChangeAspect="1"/>
          </p:cNvPicPr>
          <p:nvPr/>
        </p:nvPicPr>
        <p:blipFill>
          <a:blip r:embed="rId2"/>
          <a:stretch>
            <a:fillRect/>
          </a:stretch>
        </p:blipFill>
        <p:spPr>
          <a:xfrm>
            <a:off x="461035" y="2568388"/>
            <a:ext cx="8606766" cy="1721224"/>
          </a:xfrm>
          <a:prstGeom prst="rect">
            <a:avLst/>
          </a:prstGeom>
        </p:spPr>
      </p:pic>
    </p:spTree>
    <p:extLst>
      <p:ext uri="{BB962C8B-B14F-4D97-AF65-F5344CB8AC3E}">
        <p14:creationId xmlns:p14="http://schemas.microsoft.com/office/powerpoint/2010/main" val="1056165264"/>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B3A54A-BAA3-FE73-1358-EDE701DEDBB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4898411-2052-1384-9076-B425B70676B0}"/>
              </a:ext>
            </a:extLst>
          </p:cNvPr>
          <p:cNvSpPr>
            <a:spLocks noGrp="1"/>
          </p:cNvSpPr>
          <p:nvPr>
            <p:ph type="title"/>
          </p:nvPr>
        </p:nvSpPr>
        <p:spPr/>
        <p:txBody>
          <a:bodyPr/>
          <a:lstStyle/>
          <a:p>
            <a:r>
              <a:rPr lang="en-US"/>
              <a:t>Aggregate Queries in </a:t>
            </a:r>
            <a:r>
              <a:rPr lang="en-US" dirty="0"/>
              <a:t>Prometheus</a:t>
            </a:r>
            <a:endParaRPr lang="en-IN" dirty="0"/>
          </a:p>
        </p:txBody>
      </p:sp>
      <p:pic>
        <p:nvPicPr>
          <p:cNvPr id="5" name="Picture 4">
            <a:extLst>
              <a:ext uri="{FF2B5EF4-FFF2-40B4-BE49-F238E27FC236}">
                <a16:creationId xmlns:a16="http://schemas.microsoft.com/office/drawing/2014/main" id="{1372977E-8FFE-1459-213C-096134402613}"/>
              </a:ext>
            </a:extLst>
          </p:cNvPr>
          <p:cNvPicPr>
            <a:picLocks noChangeAspect="1"/>
          </p:cNvPicPr>
          <p:nvPr/>
        </p:nvPicPr>
        <p:blipFill>
          <a:blip r:embed="rId2"/>
          <a:stretch>
            <a:fillRect/>
          </a:stretch>
        </p:blipFill>
        <p:spPr>
          <a:xfrm>
            <a:off x="609600" y="1871347"/>
            <a:ext cx="7620000" cy="3414426"/>
          </a:xfrm>
          <a:prstGeom prst="rect">
            <a:avLst/>
          </a:prstGeom>
        </p:spPr>
      </p:pic>
    </p:spTree>
    <p:extLst>
      <p:ext uri="{BB962C8B-B14F-4D97-AF65-F5344CB8AC3E}">
        <p14:creationId xmlns:p14="http://schemas.microsoft.com/office/powerpoint/2010/main" val="29306142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DD27D90-0D71-51E2-3862-7D890726DD5D}"/>
              </a:ext>
            </a:extLst>
          </p:cNvPr>
          <p:cNvSpPr>
            <a:spLocks noGrp="1"/>
          </p:cNvSpPr>
          <p:nvPr>
            <p:ph sz="quarter" idx="12"/>
          </p:nvPr>
        </p:nvSpPr>
        <p:spPr/>
        <p:txBody>
          <a:bodyPr/>
          <a:lstStyle/>
          <a:p>
            <a:r>
              <a:rPr lang="en-US" dirty="0"/>
              <a:t>Logs:</a:t>
            </a:r>
          </a:p>
          <a:p>
            <a:pPr lvl="1"/>
            <a:r>
              <a:rPr lang="en-US" dirty="0"/>
              <a:t>A log is a detailed, time-stamped record of activity generated by systems, applications, devices, or users.</a:t>
            </a:r>
          </a:p>
          <a:p>
            <a:pPr lvl="1"/>
            <a:r>
              <a:rPr lang="en-US" dirty="0"/>
              <a:t>Logs capture various types of information and are used for debugging, auditing, monitoring, and analyzing the state of a system.</a:t>
            </a:r>
            <a:endParaRPr lang="en-IN" dirty="0"/>
          </a:p>
        </p:txBody>
      </p:sp>
      <p:sp>
        <p:nvSpPr>
          <p:cNvPr id="3" name="Title 2">
            <a:extLst>
              <a:ext uri="{FF2B5EF4-FFF2-40B4-BE49-F238E27FC236}">
                <a16:creationId xmlns:a16="http://schemas.microsoft.com/office/drawing/2014/main" id="{DFEC9983-C820-335E-01FF-F03DE5F71A32}"/>
              </a:ext>
            </a:extLst>
          </p:cNvPr>
          <p:cNvSpPr>
            <a:spLocks noGrp="1"/>
          </p:cNvSpPr>
          <p:nvPr>
            <p:ph type="title"/>
          </p:nvPr>
        </p:nvSpPr>
        <p:spPr/>
        <p:txBody>
          <a:bodyPr/>
          <a:lstStyle/>
          <a:p>
            <a:r>
              <a:rPr lang="en-IN" dirty="0"/>
              <a:t>Understand logs and events</a:t>
            </a:r>
          </a:p>
        </p:txBody>
      </p:sp>
    </p:spTree>
    <p:extLst>
      <p:ext uri="{BB962C8B-B14F-4D97-AF65-F5344CB8AC3E}">
        <p14:creationId xmlns:p14="http://schemas.microsoft.com/office/powerpoint/2010/main" val="2876571844"/>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15F67-3910-40AA-86A8-6B5CAE447C3F}"/>
              </a:ext>
            </a:extLst>
          </p:cNvPr>
          <p:cNvSpPr>
            <a:spLocks noGrp="1"/>
          </p:cNvSpPr>
          <p:nvPr>
            <p:ph type="title"/>
          </p:nvPr>
        </p:nvSpPr>
        <p:spPr/>
        <p:txBody>
          <a:bodyPr/>
          <a:lstStyle/>
          <a:p>
            <a:r>
              <a:rPr lang="en-IN" dirty="0"/>
              <a:t>Grafana</a:t>
            </a:r>
          </a:p>
        </p:txBody>
      </p:sp>
      <p:pic>
        <p:nvPicPr>
          <p:cNvPr id="4" name="Picture 3">
            <a:extLst>
              <a:ext uri="{FF2B5EF4-FFF2-40B4-BE49-F238E27FC236}">
                <a16:creationId xmlns:a16="http://schemas.microsoft.com/office/drawing/2014/main" id="{C0FD61AF-1086-CB57-8A62-1967AB69AA57}"/>
              </a:ext>
            </a:extLst>
          </p:cNvPr>
          <p:cNvPicPr>
            <a:picLocks noChangeAspect="1"/>
          </p:cNvPicPr>
          <p:nvPr/>
        </p:nvPicPr>
        <p:blipFill rotWithShape="1">
          <a:blip r:embed="rId2"/>
          <a:srcRect l="30001" t="11481" r="10832" b="14444"/>
          <a:stretch/>
        </p:blipFill>
        <p:spPr>
          <a:xfrm>
            <a:off x="420601" y="1523999"/>
            <a:ext cx="7557071" cy="5321881"/>
          </a:xfrm>
          <a:prstGeom prst="rect">
            <a:avLst/>
          </a:prstGeom>
        </p:spPr>
      </p:pic>
    </p:spTree>
    <p:extLst>
      <p:ext uri="{BB962C8B-B14F-4D97-AF65-F5344CB8AC3E}">
        <p14:creationId xmlns:p14="http://schemas.microsoft.com/office/powerpoint/2010/main" val="160084367"/>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15F67-3910-40AA-86A8-6B5CAE447C3F}"/>
              </a:ext>
            </a:extLst>
          </p:cNvPr>
          <p:cNvSpPr>
            <a:spLocks noGrp="1"/>
          </p:cNvSpPr>
          <p:nvPr>
            <p:ph type="title"/>
          </p:nvPr>
        </p:nvSpPr>
        <p:spPr/>
        <p:txBody>
          <a:bodyPr/>
          <a:lstStyle/>
          <a:p>
            <a:r>
              <a:rPr lang="en-IN" dirty="0"/>
              <a:t>Grafana</a:t>
            </a:r>
          </a:p>
        </p:txBody>
      </p:sp>
      <p:pic>
        <p:nvPicPr>
          <p:cNvPr id="5" name="Picture 4">
            <a:extLst>
              <a:ext uri="{FF2B5EF4-FFF2-40B4-BE49-F238E27FC236}">
                <a16:creationId xmlns:a16="http://schemas.microsoft.com/office/drawing/2014/main" id="{ACF630FB-9603-6BD2-F04E-6E123BC7419A}"/>
              </a:ext>
            </a:extLst>
          </p:cNvPr>
          <p:cNvPicPr>
            <a:picLocks noChangeAspect="1"/>
          </p:cNvPicPr>
          <p:nvPr/>
        </p:nvPicPr>
        <p:blipFill>
          <a:blip r:embed="rId2"/>
          <a:stretch>
            <a:fillRect/>
          </a:stretch>
        </p:blipFill>
        <p:spPr>
          <a:xfrm>
            <a:off x="0" y="1447800"/>
            <a:ext cx="9144000" cy="5143500"/>
          </a:xfrm>
          <a:prstGeom prst="rect">
            <a:avLst/>
          </a:prstGeom>
        </p:spPr>
      </p:pic>
    </p:spTree>
    <p:extLst>
      <p:ext uri="{BB962C8B-B14F-4D97-AF65-F5344CB8AC3E}">
        <p14:creationId xmlns:p14="http://schemas.microsoft.com/office/powerpoint/2010/main" val="795455797"/>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Questions</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DD27D90-0D71-51E2-3862-7D890726DD5D}"/>
              </a:ext>
            </a:extLst>
          </p:cNvPr>
          <p:cNvSpPr>
            <a:spLocks noGrp="1"/>
          </p:cNvSpPr>
          <p:nvPr>
            <p:ph sz="quarter" idx="12"/>
          </p:nvPr>
        </p:nvSpPr>
        <p:spPr/>
        <p:txBody>
          <a:bodyPr>
            <a:normAutofit lnSpcReduction="10000"/>
          </a:bodyPr>
          <a:lstStyle/>
          <a:p>
            <a:r>
              <a:rPr lang="en-US" b="1" dirty="0"/>
              <a:t>Characteristics of Logs:</a:t>
            </a:r>
          </a:p>
          <a:p>
            <a:pPr lvl="1">
              <a:buFont typeface="+mj-lt"/>
              <a:buAutoNum type="arabicPeriod"/>
            </a:pPr>
            <a:r>
              <a:rPr lang="en-US" b="1" dirty="0"/>
              <a:t>Time-stamped:</a:t>
            </a:r>
            <a:r>
              <a:rPr lang="en-US" dirty="0"/>
              <a:t> Logs are usually recorded with the exact time and date when the action or event occurred.</a:t>
            </a:r>
          </a:p>
          <a:p>
            <a:pPr lvl="1">
              <a:buFont typeface="+mj-lt"/>
              <a:buAutoNum type="arabicPeriod"/>
            </a:pPr>
            <a:r>
              <a:rPr lang="en-US" b="1" dirty="0"/>
              <a:t>Detailed Information:</a:t>
            </a:r>
            <a:r>
              <a:rPr lang="en-US" dirty="0"/>
              <a:t> Logs typically contain detailed information such as user actions, system processes, requests, errors, and system messages.</a:t>
            </a:r>
          </a:p>
          <a:p>
            <a:pPr lvl="1">
              <a:buFont typeface="+mj-lt"/>
              <a:buAutoNum type="arabicPeriod"/>
            </a:pPr>
            <a:r>
              <a:rPr lang="en-US" b="1" dirty="0"/>
              <a:t>Continuous Generation:</a:t>
            </a:r>
            <a:r>
              <a:rPr lang="en-US" dirty="0"/>
              <a:t> Logs are continuously generated by systems, often creating large amounts of data over time.</a:t>
            </a:r>
          </a:p>
          <a:p>
            <a:pPr lvl="1">
              <a:buFont typeface="+mj-lt"/>
              <a:buAutoNum type="arabicPeriod"/>
            </a:pPr>
            <a:r>
              <a:rPr lang="en-US" b="1" dirty="0"/>
              <a:t>Text-based:</a:t>
            </a:r>
            <a:r>
              <a:rPr lang="en-US" dirty="0"/>
              <a:t> Most logs are stored as plain text or in structured formats like JSON or XML.</a:t>
            </a:r>
          </a:p>
          <a:p>
            <a:pPr lvl="1">
              <a:buFont typeface="+mj-lt"/>
              <a:buAutoNum type="arabicPeriod"/>
            </a:pPr>
            <a:r>
              <a:rPr lang="en-US" b="1" dirty="0"/>
              <a:t>Retained for Auditing:</a:t>
            </a:r>
            <a:r>
              <a:rPr lang="en-US" dirty="0"/>
              <a:t> Logs can be stored for long periods to serve as an audit trail of system activities.</a:t>
            </a:r>
          </a:p>
        </p:txBody>
      </p:sp>
      <p:sp>
        <p:nvSpPr>
          <p:cNvPr id="3" name="Title 2">
            <a:extLst>
              <a:ext uri="{FF2B5EF4-FFF2-40B4-BE49-F238E27FC236}">
                <a16:creationId xmlns:a16="http://schemas.microsoft.com/office/drawing/2014/main" id="{DFEC9983-C820-335E-01FF-F03DE5F71A32}"/>
              </a:ext>
            </a:extLst>
          </p:cNvPr>
          <p:cNvSpPr>
            <a:spLocks noGrp="1"/>
          </p:cNvSpPr>
          <p:nvPr>
            <p:ph type="title"/>
          </p:nvPr>
        </p:nvSpPr>
        <p:spPr/>
        <p:txBody>
          <a:bodyPr/>
          <a:lstStyle/>
          <a:p>
            <a:r>
              <a:rPr lang="en-IN" dirty="0"/>
              <a:t>Understand logs and events</a:t>
            </a:r>
          </a:p>
        </p:txBody>
      </p:sp>
    </p:spTree>
    <p:extLst>
      <p:ext uri="{BB962C8B-B14F-4D97-AF65-F5344CB8AC3E}">
        <p14:creationId xmlns:p14="http://schemas.microsoft.com/office/powerpoint/2010/main" val="41329870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DD27D90-0D71-51E2-3862-7D890726DD5D}"/>
              </a:ext>
            </a:extLst>
          </p:cNvPr>
          <p:cNvSpPr>
            <a:spLocks noGrp="1"/>
          </p:cNvSpPr>
          <p:nvPr>
            <p:ph sz="quarter" idx="12"/>
          </p:nvPr>
        </p:nvSpPr>
        <p:spPr/>
        <p:txBody>
          <a:bodyPr>
            <a:normAutofit/>
          </a:bodyPr>
          <a:lstStyle/>
          <a:p>
            <a:r>
              <a:rPr lang="en-US" b="1" dirty="0"/>
              <a:t>Types of Logs:</a:t>
            </a:r>
          </a:p>
          <a:p>
            <a:pPr lvl="1">
              <a:buFont typeface="Arial" panose="020B0604020202020204" pitchFamily="34" charset="0"/>
              <a:buChar char="•"/>
            </a:pPr>
            <a:r>
              <a:rPr lang="en-US" b="1" dirty="0"/>
              <a:t>System Logs:</a:t>
            </a:r>
            <a:r>
              <a:rPr lang="en-US" dirty="0"/>
              <a:t> Captures operating system-related activities such as boot sequences, services starting or stopping, and system errors.</a:t>
            </a:r>
          </a:p>
          <a:p>
            <a:pPr lvl="1">
              <a:buFont typeface="Arial" panose="020B0604020202020204" pitchFamily="34" charset="0"/>
              <a:buChar char="•"/>
            </a:pPr>
            <a:r>
              <a:rPr lang="en-US" b="1" dirty="0"/>
              <a:t>Application Logs:</a:t>
            </a:r>
            <a:r>
              <a:rPr lang="en-US" dirty="0"/>
              <a:t> Records events within an application, such as user requests, database queries, and application errors.</a:t>
            </a:r>
          </a:p>
          <a:p>
            <a:pPr lvl="1">
              <a:buFont typeface="Arial" panose="020B0604020202020204" pitchFamily="34" charset="0"/>
              <a:buChar char="•"/>
            </a:pPr>
            <a:r>
              <a:rPr lang="en-US" b="1" dirty="0"/>
              <a:t>Security Logs:</a:t>
            </a:r>
            <a:r>
              <a:rPr lang="en-US" dirty="0"/>
              <a:t> Includes information about user logins, permissions, access control, and failed login attempts.</a:t>
            </a:r>
          </a:p>
          <a:p>
            <a:pPr lvl="1">
              <a:buFont typeface="Arial" panose="020B0604020202020204" pitchFamily="34" charset="0"/>
              <a:buChar char="•"/>
            </a:pPr>
            <a:r>
              <a:rPr lang="en-US" b="1" dirty="0"/>
              <a:t>Network Logs:</a:t>
            </a:r>
            <a:r>
              <a:rPr lang="en-US" dirty="0"/>
              <a:t> Logs data about network traffic, firewall rules, and packet exchanges.</a:t>
            </a:r>
          </a:p>
        </p:txBody>
      </p:sp>
      <p:sp>
        <p:nvSpPr>
          <p:cNvPr id="3" name="Title 2">
            <a:extLst>
              <a:ext uri="{FF2B5EF4-FFF2-40B4-BE49-F238E27FC236}">
                <a16:creationId xmlns:a16="http://schemas.microsoft.com/office/drawing/2014/main" id="{DFEC9983-C820-335E-01FF-F03DE5F71A32}"/>
              </a:ext>
            </a:extLst>
          </p:cNvPr>
          <p:cNvSpPr>
            <a:spLocks noGrp="1"/>
          </p:cNvSpPr>
          <p:nvPr>
            <p:ph type="title"/>
          </p:nvPr>
        </p:nvSpPr>
        <p:spPr/>
        <p:txBody>
          <a:bodyPr/>
          <a:lstStyle/>
          <a:p>
            <a:r>
              <a:rPr lang="en-IN" dirty="0"/>
              <a:t>Understand logs and events</a:t>
            </a:r>
          </a:p>
        </p:txBody>
      </p:sp>
    </p:spTree>
    <p:extLst>
      <p:ext uri="{BB962C8B-B14F-4D97-AF65-F5344CB8AC3E}">
        <p14:creationId xmlns:p14="http://schemas.microsoft.com/office/powerpoint/2010/main" val="9447694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DD27D90-0D71-51E2-3862-7D890726DD5D}"/>
              </a:ext>
            </a:extLst>
          </p:cNvPr>
          <p:cNvSpPr>
            <a:spLocks noGrp="1"/>
          </p:cNvSpPr>
          <p:nvPr>
            <p:ph sz="quarter" idx="12"/>
          </p:nvPr>
        </p:nvSpPr>
        <p:spPr/>
        <p:txBody>
          <a:bodyPr>
            <a:normAutofit/>
          </a:bodyPr>
          <a:lstStyle/>
          <a:p>
            <a:r>
              <a:rPr lang="en-US" b="1" dirty="0"/>
              <a:t>Examples of Logs:</a:t>
            </a:r>
          </a:p>
          <a:p>
            <a:pPr lvl="1"/>
            <a:r>
              <a:rPr lang="en-US" dirty="0"/>
              <a:t>Web server access logs capturing incoming HTTP requests.</a:t>
            </a:r>
          </a:p>
          <a:p>
            <a:pPr lvl="1"/>
            <a:r>
              <a:rPr lang="en-US" dirty="0"/>
              <a:t>System logs capturing user logins, reboots, or file access.</a:t>
            </a:r>
          </a:p>
          <a:p>
            <a:pPr lvl="1"/>
            <a:r>
              <a:rPr lang="en-US" dirty="0"/>
              <a:t>Error logs generated by applications when an error or crash occurs.</a:t>
            </a:r>
          </a:p>
        </p:txBody>
      </p:sp>
      <p:sp>
        <p:nvSpPr>
          <p:cNvPr id="3" name="Title 2">
            <a:extLst>
              <a:ext uri="{FF2B5EF4-FFF2-40B4-BE49-F238E27FC236}">
                <a16:creationId xmlns:a16="http://schemas.microsoft.com/office/drawing/2014/main" id="{DFEC9983-C820-335E-01FF-F03DE5F71A32}"/>
              </a:ext>
            </a:extLst>
          </p:cNvPr>
          <p:cNvSpPr>
            <a:spLocks noGrp="1"/>
          </p:cNvSpPr>
          <p:nvPr>
            <p:ph type="title"/>
          </p:nvPr>
        </p:nvSpPr>
        <p:spPr/>
        <p:txBody>
          <a:bodyPr/>
          <a:lstStyle/>
          <a:p>
            <a:r>
              <a:rPr lang="en-IN" dirty="0"/>
              <a:t>Understand logs and events</a:t>
            </a:r>
          </a:p>
        </p:txBody>
      </p:sp>
    </p:spTree>
    <p:extLst>
      <p:ext uri="{BB962C8B-B14F-4D97-AF65-F5344CB8AC3E}">
        <p14:creationId xmlns:p14="http://schemas.microsoft.com/office/powerpoint/2010/main" val="19449144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662B221-65B2-9F45-D4FF-49F17696CA12}"/>
              </a:ext>
            </a:extLst>
          </p:cNvPr>
          <p:cNvSpPr>
            <a:spLocks noGrp="1"/>
          </p:cNvSpPr>
          <p:nvPr>
            <p:ph sz="quarter" idx="12"/>
          </p:nvPr>
        </p:nvSpPr>
        <p:spPr/>
        <p:txBody>
          <a:bodyPr>
            <a:normAutofit lnSpcReduction="10000"/>
          </a:bodyPr>
          <a:lstStyle/>
          <a:p>
            <a:r>
              <a:rPr lang="en-US" dirty="0"/>
              <a:t>Observability is the measure of how well the internal states of a system can be inferred from knowledge of its external outputs. </a:t>
            </a:r>
          </a:p>
          <a:p>
            <a:r>
              <a:rPr lang="en-US" dirty="0"/>
              <a:t>Often confused with monitoring, observability goes a step further by identifying issues in a system and why those issues occur. </a:t>
            </a:r>
          </a:p>
          <a:p>
            <a:r>
              <a:rPr lang="en-US" dirty="0"/>
              <a:t>It’s from control theory and has become super crucial in software engineering, especially with the rise of complex, distributed systems and microservices.</a:t>
            </a:r>
          </a:p>
          <a:p>
            <a:r>
              <a:rPr lang="en-US" dirty="0"/>
              <a:t>Observability collects data from metrics, logs, and traces, the three pillars, to give a complete view of a system’s health and performance.</a:t>
            </a:r>
            <a:endParaRPr lang="en-IN" dirty="0"/>
          </a:p>
        </p:txBody>
      </p:sp>
      <p:sp>
        <p:nvSpPr>
          <p:cNvPr id="2" name="Title 1">
            <a:extLst>
              <a:ext uri="{FF2B5EF4-FFF2-40B4-BE49-F238E27FC236}">
                <a16:creationId xmlns:a16="http://schemas.microsoft.com/office/drawing/2014/main" id="{666DFFBA-45E0-6285-D34F-319148C72797}"/>
              </a:ext>
            </a:extLst>
          </p:cNvPr>
          <p:cNvSpPr>
            <a:spLocks noGrp="1"/>
          </p:cNvSpPr>
          <p:nvPr>
            <p:ph type="title"/>
          </p:nvPr>
        </p:nvSpPr>
        <p:spPr/>
        <p:txBody>
          <a:bodyPr/>
          <a:lstStyle/>
          <a:p>
            <a:r>
              <a:rPr lang="en-IN" dirty="0"/>
              <a:t>Observability </a:t>
            </a:r>
          </a:p>
        </p:txBody>
      </p:sp>
    </p:spTree>
    <p:extLst>
      <p:ext uri="{BB962C8B-B14F-4D97-AF65-F5344CB8AC3E}">
        <p14:creationId xmlns:p14="http://schemas.microsoft.com/office/powerpoint/2010/main" val="113868673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DD27D90-0D71-51E2-3862-7D890726DD5D}"/>
              </a:ext>
            </a:extLst>
          </p:cNvPr>
          <p:cNvSpPr>
            <a:spLocks noGrp="1"/>
          </p:cNvSpPr>
          <p:nvPr>
            <p:ph sz="quarter" idx="12"/>
          </p:nvPr>
        </p:nvSpPr>
        <p:spPr/>
        <p:txBody>
          <a:bodyPr>
            <a:normAutofit/>
          </a:bodyPr>
          <a:lstStyle/>
          <a:p>
            <a:r>
              <a:rPr lang="en-US" b="1" dirty="0"/>
              <a:t>Events:</a:t>
            </a:r>
          </a:p>
          <a:p>
            <a:pPr lvl="1"/>
            <a:r>
              <a:rPr lang="en-US" dirty="0"/>
              <a:t>An event is a specific occurrence or action within a system or application, often defined by triggers or conditions. </a:t>
            </a:r>
          </a:p>
          <a:p>
            <a:pPr lvl="1"/>
            <a:r>
              <a:rPr lang="en-US" dirty="0"/>
              <a:t>Events represent key moments that may require attention, such as a security alert, system crash, or significant change in state.</a:t>
            </a:r>
          </a:p>
        </p:txBody>
      </p:sp>
      <p:sp>
        <p:nvSpPr>
          <p:cNvPr id="3" name="Title 2">
            <a:extLst>
              <a:ext uri="{FF2B5EF4-FFF2-40B4-BE49-F238E27FC236}">
                <a16:creationId xmlns:a16="http://schemas.microsoft.com/office/drawing/2014/main" id="{DFEC9983-C820-335E-01FF-F03DE5F71A32}"/>
              </a:ext>
            </a:extLst>
          </p:cNvPr>
          <p:cNvSpPr>
            <a:spLocks noGrp="1"/>
          </p:cNvSpPr>
          <p:nvPr>
            <p:ph type="title"/>
          </p:nvPr>
        </p:nvSpPr>
        <p:spPr/>
        <p:txBody>
          <a:bodyPr/>
          <a:lstStyle/>
          <a:p>
            <a:r>
              <a:rPr lang="en-IN" dirty="0"/>
              <a:t>Understand logs and events</a:t>
            </a:r>
          </a:p>
        </p:txBody>
      </p:sp>
    </p:spTree>
    <p:extLst>
      <p:ext uri="{BB962C8B-B14F-4D97-AF65-F5344CB8AC3E}">
        <p14:creationId xmlns:p14="http://schemas.microsoft.com/office/powerpoint/2010/main" val="35499837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DD27D90-0D71-51E2-3862-7D890726DD5D}"/>
              </a:ext>
            </a:extLst>
          </p:cNvPr>
          <p:cNvSpPr>
            <a:spLocks noGrp="1"/>
          </p:cNvSpPr>
          <p:nvPr>
            <p:ph sz="quarter" idx="12"/>
          </p:nvPr>
        </p:nvSpPr>
        <p:spPr/>
        <p:txBody>
          <a:bodyPr>
            <a:normAutofit fontScale="92500" lnSpcReduction="20000"/>
          </a:bodyPr>
          <a:lstStyle/>
          <a:p>
            <a:r>
              <a:rPr lang="en-US" b="1" dirty="0"/>
              <a:t>Characteristics of Events:</a:t>
            </a:r>
          </a:p>
          <a:p>
            <a:pPr lvl="1">
              <a:buFont typeface="+mj-lt"/>
              <a:buAutoNum type="arabicPeriod"/>
            </a:pPr>
            <a:r>
              <a:rPr lang="en-US" b="1" dirty="0"/>
              <a:t>Discrete Occurrences:</a:t>
            </a:r>
            <a:r>
              <a:rPr lang="en-US" dirty="0"/>
              <a:t> An event is usually tied to a specific action or change, such as a system startup, security breach, or completed transaction.</a:t>
            </a:r>
          </a:p>
          <a:p>
            <a:pPr lvl="1">
              <a:buFont typeface="+mj-lt"/>
              <a:buAutoNum type="arabicPeriod"/>
            </a:pPr>
            <a:r>
              <a:rPr lang="en-US" b="1" dirty="0"/>
              <a:t>Higher-Level Information:</a:t>
            </a:r>
            <a:r>
              <a:rPr lang="en-US" dirty="0"/>
              <a:t> Events tend to summarize important activities, unlike logs which may capture more granular data.</a:t>
            </a:r>
          </a:p>
          <a:p>
            <a:pPr lvl="1">
              <a:buFont typeface="+mj-lt"/>
              <a:buAutoNum type="arabicPeriod"/>
            </a:pPr>
            <a:r>
              <a:rPr lang="en-US" b="1" dirty="0"/>
              <a:t>Trigger-Based:</a:t>
            </a:r>
            <a:r>
              <a:rPr lang="en-US" dirty="0"/>
              <a:t> Events are often triggered by specific conditions or thresholds, such as a system reaching a performance limit, or a user accessing restricted data.</a:t>
            </a:r>
          </a:p>
          <a:p>
            <a:pPr lvl="1">
              <a:buFont typeface="+mj-lt"/>
              <a:buAutoNum type="arabicPeriod"/>
            </a:pPr>
            <a:r>
              <a:rPr lang="en-US" b="1" dirty="0"/>
              <a:t>Alerting and Monitoring:</a:t>
            </a:r>
            <a:r>
              <a:rPr lang="en-US" dirty="0"/>
              <a:t> Events are often tied to monitoring systems that generate alerts, notifications, or reports for administrators.</a:t>
            </a:r>
          </a:p>
          <a:p>
            <a:pPr lvl="1">
              <a:buFont typeface="+mj-lt"/>
              <a:buAutoNum type="arabicPeriod"/>
            </a:pPr>
            <a:r>
              <a:rPr lang="en-US" b="1" dirty="0"/>
              <a:t>Structured Data:</a:t>
            </a:r>
            <a:r>
              <a:rPr lang="en-US" dirty="0"/>
              <a:t> Events are often captured in a more structured way, helping systems and humans process them efficiently.</a:t>
            </a:r>
          </a:p>
        </p:txBody>
      </p:sp>
      <p:sp>
        <p:nvSpPr>
          <p:cNvPr id="3" name="Title 2">
            <a:extLst>
              <a:ext uri="{FF2B5EF4-FFF2-40B4-BE49-F238E27FC236}">
                <a16:creationId xmlns:a16="http://schemas.microsoft.com/office/drawing/2014/main" id="{DFEC9983-C820-335E-01FF-F03DE5F71A32}"/>
              </a:ext>
            </a:extLst>
          </p:cNvPr>
          <p:cNvSpPr>
            <a:spLocks noGrp="1"/>
          </p:cNvSpPr>
          <p:nvPr>
            <p:ph type="title"/>
          </p:nvPr>
        </p:nvSpPr>
        <p:spPr/>
        <p:txBody>
          <a:bodyPr/>
          <a:lstStyle/>
          <a:p>
            <a:r>
              <a:rPr lang="en-IN" dirty="0"/>
              <a:t>Understand logs and events</a:t>
            </a:r>
          </a:p>
        </p:txBody>
      </p:sp>
    </p:spTree>
    <p:extLst>
      <p:ext uri="{BB962C8B-B14F-4D97-AF65-F5344CB8AC3E}">
        <p14:creationId xmlns:p14="http://schemas.microsoft.com/office/powerpoint/2010/main" val="17489110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DD27D90-0D71-51E2-3862-7D890726DD5D}"/>
              </a:ext>
            </a:extLst>
          </p:cNvPr>
          <p:cNvSpPr>
            <a:spLocks noGrp="1"/>
          </p:cNvSpPr>
          <p:nvPr>
            <p:ph sz="quarter" idx="12"/>
          </p:nvPr>
        </p:nvSpPr>
        <p:spPr/>
        <p:txBody>
          <a:bodyPr>
            <a:normAutofit/>
          </a:bodyPr>
          <a:lstStyle/>
          <a:p>
            <a:r>
              <a:rPr lang="en-US" b="1" dirty="0"/>
              <a:t>Examples of Events:</a:t>
            </a:r>
          </a:p>
          <a:p>
            <a:pPr lvl="1">
              <a:buFont typeface="Arial" panose="020B0604020202020204" pitchFamily="34" charset="0"/>
              <a:buChar char="•"/>
            </a:pPr>
            <a:r>
              <a:rPr lang="en-US" dirty="0"/>
              <a:t>A user successfully logs in to a system (authentication event).</a:t>
            </a:r>
          </a:p>
          <a:p>
            <a:pPr lvl="1">
              <a:buFont typeface="Arial" panose="020B0604020202020204" pitchFamily="34" charset="0"/>
              <a:buChar char="•"/>
            </a:pPr>
            <a:r>
              <a:rPr lang="en-US" dirty="0"/>
              <a:t>A network intrusion detection system identifies a potential attack (security event).</a:t>
            </a:r>
          </a:p>
          <a:p>
            <a:pPr lvl="1">
              <a:buFont typeface="Arial" panose="020B0604020202020204" pitchFamily="34" charset="0"/>
              <a:buChar char="•"/>
            </a:pPr>
            <a:r>
              <a:rPr lang="en-US" dirty="0"/>
              <a:t>A scheduled backup process successfully completes (system event).</a:t>
            </a:r>
          </a:p>
          <a:p>
            <a:pPr lvl="1">
              <a:buFont typeface="Arial" panose="020B0604020202020204" pitchFamily="34" charset="0"/>
              <a:buChar char="•"/>
            </a:pPr>
            <a:r>
              <a:rPr lang="en-US" dirty="0"/>
              <a:t>An application generates a "transaction completed" event when a purchase is made.</a:t>
            </a:r>
          </a:p>
        </p:txBody>
      </p:sp>
      <p:sp>
        <p:nvSpPr>
          <p:cNvPr id="3" name="Title 2">
            <a:extLst>
              <a:ext uri="{FF2B5EF4-FFF2-40B4-BE49-F238E27FC236}">
                <a16:creationId xmlns:a16="http://schemas.microsoft.com/office/drawing/2014/main" id="{DFEC9983-C820-335E-01FF-F03DE5F71A32}"/>
              </a:ext>
            </a:extLst>
          </p:cNvPr>
          <p:cNvSpPr>
            <a:spLocks noGrp="1"/>
          </p:cNvSpPr>
          <p:nvPr>
            <p:ph type="title"/>
          </p:nvPr>
        </p:nvSpPr>
        <p:spPr/>
        <p:txBody>
          <a:bodyPr/>
          <a:lstStyle/>
          <a:p>
            <a:r>
              <a:rPr lang="en-IN" dirty="0"/>
              <a:t>Understand logs and events</a:t>
            </a:r>
          </a:p>
        </p:txBody>
      </p:sp>
    </p:spTree>
    <p:extLst>
      <p:ext uri="{BB962C8B-B14F-4D97-AF65-F5344CB8AC3E}">
        <p14:creationId xmlns:p14="http://schemas.microsoft.com/office/powerpoint/2010/main" val="342030811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DD27D90-0D71-51E2-3862-7D890726DD5D}"/>
              </a:ext>
            </a:extLst>
          </p:cNvPr>
          <p:cNvSpPr>
            <a:spLocks noGrp="1"/>
          </p:cNvSpPr>
          <p:nvPr>
            <p:ph sz="quarter" idx="12"/>
          </p:nvPr>
        </p:nvSpPr>
        <p:spPr/>
        <p:txBody>
          <a:bodyPr>
            <a:normAutofit fontScale="92500"/>
          </a:bodyPr>
          <a:lstStyle/>
          <a:p>
            <a:r>
              <a:rPr lang="en-US" b="1" dirty="0"/>
              <a:t>Differences Between Logs and Events:</a:t>
            </a:r>
          </a:p>
          <a:p>
            <a:pPr lvl="1">
              <a:buFont typeface="Arial" panose="020B0604020202020204" pitchFamily="34" charset="0"/>
              <a:buChar char="•"/>
            </a:pPr>
            <a:r>
              <a:rPr lang="en-US" b="1" dirty="0"/>
              <a:t>Granularity:</a:t>
            </a:r>
            <a:r>
              <a:rPr lang="en-US" dirty="0"/>
              <a:t> Logs are more granular and detailed, capturing every action or change in a system, while events highlight more significant occurrences.</a:t>
            </a:r>
          </a:p>
          <a:p>
            <a:pPr lvl="1">
              <a:buFont typeface="Arial" panose="020B0604020202020204" pitchFamily="34" charset="0"/>
              <a:buChar char="•"/>
            </a:pPr>
            <a:r>
              <a:rPr lang="en-US" b="1" dirty="0"/>
              <a:t>Purpose:</a:t>
            </a:r>
            <a:r>
              <a:rPr lang="en-US" dirty="0"/>
              <a:t> Logs are used for detailed analysis, diagnostics, and audit trails, whereas events focus on triggering alerts, monitoring system health, and identifying critical issues.</a:t>
            </a:r>
          </a:p>
          <a:p>
            <a:pPr lvl="1">
              <a:buFont typeface="Arial" panose="020B0604020202020204" pitchFamily="34" charset="0"/>
              <a:buChar char="•"/>
            </a:pPr>
            <a:r>
              <a:rPr lang="en-US" b="1" dirty="0"/>
              <a:t>Data Structure:</a:t>
            </a:r>
            <a:r>
              <a:rPr lang="en-US" dirty="0"/>
              <a:t> Logs are often unstructured or semi-structured (e.g., text files), while events tend to be structured and can be more easily parsed by monitoring tools.</a:t>
            </a:r>
          </a:p>
          <a:p>
            <a:pPr lvl="1">
              <a:buFont typeface="Arial" panose="020B0604020202020204" pitchFamily="34" charset="0"/>
              <a:buChar char="•"/>
            </a:pPr>
            <a:r>
              <a:rPr lang="en-US" b="1" dirty="0"/>
              <a:t>Storage:</a:t>
            </a:r>
            <a:r>
              <a:rPr lang="en-US" dirty="0"/>
              <a:t> Logs are often stored for a long time to track past actions, while events are typically used in real-time for immediate responses or alerts.</a:t>
            </a:r>
          </a:p>
        </p:txBody>
      </p:sp>
      <p:sp>
        <p:nvSpPr>
          <p:cNvPr id="3" name="Title 2">
            <a:extLst>
              <a:ext uri="{FF2B5EF4-FFF2-40B4-BE49-F238E27FC236}">
                <a16:creationId xmlns:a16="http://schemas.microsoft.com/office/drawing/2014/main" id="{DFEC9983-C820-335E-01FF-F03DE5F71A32}"/>
              </a:ext>
            </a:extLst>
          </p:cNvPr>
          <p:cNvSpPr>
            <a:spLocks noGrp="1"/>
          </p:cNvSpPr>
          <p:nvPr>
            <p:ph type="title"/>
          </p:nvPr>
        </p:nvSpPr>
        <p:spPr/>
        <p:txBody>
          <a:bodyPr/>
          <a:lstStyle/>
          <a:p>
            <a:r>
              <a:rPr lang="en-IN" dirty="0"/>
              <a:t>Understand logs and events</a:t>
            </a:r>
          </a:p>
        </p:txBody>
      </p:sp>
    </p:spTree>
    <p:extLst>
      <p:ext uri="{BB962C8B-B14F-4D97-AF65-F5344CB8AC3E}">
        <p14:creationId xmlns:p14="http://schemas.microsoft.com/office/powerpoint/2010/main" val="71710477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DD27D90-0D71-51E2-3862-7D890726DD5D}"/>
              </a:ext>
            </a:extLst>
          </p:cNvPr>
          <p:cNvSpPr>
            <a:spLocks noGrp="1"/>
          </p:cNvSpPr>
          <p:nvPr>
            <p:ph sz="quarter" idx="12"/>
          </p:nvPr>
        </p:nvSpPr>
        <p:spPr/>
        <p:txBody>
          <a:bodyPr>
            <a:normAutofit/>
          </a:bodyPr>
          <a:lstStyle/>
          <a:p>
            <a:r>
              <a:rPr lang="en-US" b="1" dirty="0"/>
              <a:t>Use Cases of Logs and Events:</a:t>
            </a:r>
          </a:p>
          <a:p>
            <a:pPr lvl="1">
              <a:buFont typeface="Arial" panose="020B0604020202020204" pitchFamily="34" charset="0"/>
              <a:buChar char="•"/>
            </a:pPr>
            <a:r>
              <a:rPr lang="en-US" b="1" dirty="0"/>
              <a:t>Troubleshooting:</a:t>
            </a:r>
            <a:r>
              <a:rPr lang="en-US" dirty="0"/>
              <a:t> When a system issue occurs, logs help pinpoint the exact sequence of actions that led to the issue. </a:t>
            </a:r>
          </a:p>
          <a:p>
            <a:pPr lvl="1">
              <a:buFont typeface="Arial" panose="020B0604020202020204" pitchFamily="34" charset="0"/>
              <a:buChar char="•"/>
            </a:pPr>
            <a:r>
              <a:rPr lang="en-US" dirty="0"/>
              <a:t>For example, an error log in a web server could reveal why a particular page failed to load.</a:t>
            </a:r>
          </a:p>
          <a:p>
            <a:pPr lvl="1">
              <a:buFont typeface="Arial" panose="020B0604020202020204" pitchFamily="34" charset="0"/>
              <a:buChar char="•"/>
            </a:pPr>
            <a:r>
              <a:rPr lang="en-US" b="1" dirty="0"/>
              <a:t>Security Monitoring:</a:t>
            </a:r>
            <a:r>
              <a:rPr lang="en-US" dirty="0"/>
              <a:t> Security logs and events help detect suspicious behavior such as failed login attempts, unauthorized access, or malware activity. </a:t>
            </a:r>
          </a:p>
          <a:p>
            <a:pPr lvl="1">
              <a:buFont typeface="Arial" panose="020B0604020202020204" pitchFamily="34" charset="0"/>
              <a:buChar char="•"/>
            </a:pPr>
            <a:r>
              <a:rPr lang="en-US" dirty="0"/>
              <a:t>Event monitoring tools can raise an alert if certain thresholds are breached (e.g., multiple failed login attempts).</a:t>
            </a:r>
          </a:p>
          <a:p>
            <a:pPr marL="0" indent="0">
              <a:buNone/>
            </a:pPr>
            <a:endParaRPr lang="en-US" dirty="0"/>
          </a:p>
        </p:txBody>
      </p:sp>
      <p:sp>
        <p:nvSpPr>
          <p:cNvPr id="3" name="Title 2">
            <a:extLst>
              <a:ext uri="{FF2B5EF4-FFF2-40B4-BE49-F238E27FC236}">
                <a16:creationId xmlns:a16="http://schemas.microsoft.com/office/drawing/2014/main" id="{DFEC9983-C820-335E-01FF-F03DE5F71A32}"/>
              </a:ext>
            </a:extLst>
          </p:cNvPr>
          <p:cNvSpPr>
            <a:spLocks noGrp="1"/>
          </p:cNvSpPr>
          <p:nvPr>
            <p:ph type="title"/>
          </p:nvPr>
        </p:nvSpPr>
        <p:spPr/>
        <p:txBody>
          <a:bodyPr/>
          <a:lstStyle/>
          <a:p>
            <a:r>
              <a:rPr lang="en-IN" dirty="0"/>
              <a:t>Understand logs and events</a:t>
            </a:r>
          </a:p>
        </p:txBody>
      </p:sp>
    </p:spTree>
    <p:extLst>
      <p:ext uri="{BB962C8B-B14F-4D97-AF65-F5344CB8AC3E}">
        <p14:creationId xmlns:p14="http://schemas.microsoft.com/office/powerpoint/2010/main" val="32689153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DD27D90-0D71-51E2-3862-7D890726DD5D}"/>
              </a:ext>
            </a:extLst>
          </p:cNvPr>
          <p:cNvSpPr>
            <a:spLocks noGrp="1"/>
          </p:cNvSpPr>
          <p:nvPr>
            <p:ph sz="quarter" idx="12"/>
          </p:nvPr>
        </p:nvSpPr>
        <p:spPr/>
        <p:txBody>
          <a:bodyPr>
            <a:normAutofit/>
          </a:bodyPr>
          <a:lstStyle/>
          <a:p>
            <a:r>
              <a:rPr lang="en-US" dirty="0"/>
              <a:t>Performance Analysis: </a:t>
            </a:r>
          </a:p>
          <a:p>
            <a:pPr lvl="1"/>
            <a:r>
              <a:rPr lang="en-US" dirty="0"/>
              <a:t>Logs can capture metrics such as CPU usage, memory consumption, and network traffic, helping administrators detect performance bottlenecks or inefficient processes.</a:t>
            </a:r>
          </a:p>
          <a:p>
            <a:pPr lvl="1"/>
            <a:r>
              <a:rPr lang="en-US" dirty="0"/>
              <a:t>Compliance Auditing: Logs serve as a record of system activity, which is often required for regulatory compliance.</a:t>
            </a:r>
          </a:p>
          <a:p>
            <a:pPr lvl="1"/>
            <a:r>
              <a:rPr lang="en-US" dirty="0"/>
              <a:t>Logs can show who accessed data, when, and what actions were taken.</a:t>
            </a:r>
          </a:p>
          <a:p>
            <a:pPr lvl="1"/>
            <a:r>
              <a:rPr lang="en-US" dirty="0"/>
              <a:t>Real-Time Monitoring and Alerting: Event management systems (like SIEM or APM tools) continuously monitor systems for events that may require immediate action, such as security breaches or system outages.</a:t>
            </a:r>
          </a:p>
        </p:txBody>
      </p:sp>
      <p:sp>
        <p:nvSpPr>
          <p:cNvPr id="3" name="Title 2">
            <a:extLst>
              <a:ext uri="{FF2B5EF4-FFF2-40B4-BE49-F238E27FC236}">
                <a16:creationId xmlns:a16="http://schemas.microsoft.com/office/drawing/2014/main" id="{DFEC9983-C820-335E-01FF-F03DE5F71A32}"/>
              </a:ext>
            </a:extLst>
          </p:cNvPr>
          <p:cNvSpPr>
            <a:spLocks noGrp="1"/>
          </p:cNvSpPr>
          <p:nvPr>
            <p:ph type="title"/>
          </p:nvPr>
        </p:nvSpPr>
        <p:spPr/>
        <p:txBody>
          <a:bodyPr/>
          <a:lstStyle/>
          <a:p>
            <a:r>
              <a:rPr lang="en-IN" dirty="0"/>
              <a:t>Understand logs and events</a:t>
            </a:r>
          </a:p>
        </p:txBody>
      </p:sp>
    </p:spTree>
    <p:extLst>
      <p:ext uri="{BB962C8B-B14F-4D97-AF65-F5344CB8AC3E}">
        <p14:creationId xmlns:p14="http://schemas.microsoft.com/office/powerpoint/2010/main" val="216738167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FA0B5A-907D-6EE8-0370-F9FC4ACEF057}"/>
              </a:ext>
            </a:extLst>
          </p:cNvPr>
          <p:cNvSpPr>
            <a:spLocks noGrp="1"/>
          </p:cNvSpPr>
          <p:nvPr>
            <p:ph type="title"/>
          </p:nvPr>
        </p:nvSpPr>
        <p:spPr/>
        <p:txBody>
          <a:bodyPr/>
          <a:lstStyle/>
          <a:p>
            <a:r>
              <a:rPr lang="en-IN" dirty="0"/>
              <a:t>Tracing and Spans</a:t>
            </a:r>
          </a:p>
        </p:txBody>
      </p:sp>
      <p:pic>
        <p:nvPicPr>
          <p:cNvPr id="10242" name="Picture 2">
            <a:extLst>
              <a:ext uri="{FF2B5EF4-FFF2-40B4-BE49-F238E27FC236}">
                <a16:creationId xmlns:a16="http://schemas.microsoft.com/office/drawing/2014/main" id="{C57FA2CD-EB1E-53C7-A65A-DF25320557C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828800"/>
            <a:ext cx="8503749" cy="42694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0355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FA0B5A-907D-6EE8-0370-F9FC4ACEF057}"/>
              </a:ext>
            </a:extLst>
          </p:cNvPr>
          <p:cNvSpPr>
            <a:spLocks noGrp="1"/>
          </p:cNvSpPr>
          <p:nvPr>
            <p:ph type="title"/>
          </p:nvPr>
        </p:nvSpPr>
        <p:spPr/>
        <p:txBody>
          <a:bodyPr/>
          <a:lstStyle/>
          <a:p>
            <a:r>
              <a:rPr lang="en-IN" dirty="0"/>
              <a:t>Tracing and Spans</a:t>
            </a:r>
          </a:p>
        </p:txBody>
      </p:sp>
      <p:pic>
        <p:nvPicPr>
          <p:cNvPr id="5" name="Picture 4">
            <a:extLst>
              <a:ext uri="{FF2B5EF4-FFF2-40B4-BE49-F238E27FC236}">
                <a16:creationId xmlns:a16="http://schemas.microsoft.com/office/drawing/2014/main" id="{C485ED4C-9BB6-0296-A62F-F31C87AACE94}"/>
              </a:ext>
            </a:extLst>
          </p:cNvPr>
          <p:cNvPicPr>
            <a:picLocks noChangeAspect="1"/>
          </p:cNvPicPr>
          <p:nvPr/>
        </p:nvPicPr>
        <p:blipFill>
          <a:blip r:embed="rId2"/>
          <a:stretch>
            <a:fillRect/>
          </a:stretch>
        </p:blipFill>
        <p:spPr>
          <a:xfrm>
            <a:off x="609600" y="1524000"/>
            <a:ext cx="8001000" cy="4696485"/>
          </a:xfrm>
          <a:prstGeom prst="rect">
            <a:avLst/>
          </a:prstGeom>
        </p:spPr>
      </p:pic>
    </p:spTree>
    <p:extLst>
      <p:ext uri="{BB962C8B-B14F-4D97-AF65-F5344CB8AC3E}">
        <p14:creationId xmlns:p14="http://schemas.microsoft.com/office/powerpoint/2010/main" val="240268716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FA0B5A-907D-6EE8-0370-F9FC4ACEF057}"/>
              </a:ext>
            </a:extLst>
          </p:cNvPr>
          <p:cNvSpPr>
            <a:spLocks noGrp="1"/>
          </p:cNvSpPr>
          <p:nvPr>
            <p:ph type="title"/>
          </p:nvPr>
        </p:nvSpPr>
        <p:spPr/>
        <p:txBody>
          <a:bodyPr/>
          <a:lstStyle/>
          <a:p>
            <a:r>
              <a:rPr lang="en-IN" dirty="0"/>
              <a:t>Tracing and Spans</a:t>
            </a:r>
          </a:p>
        </p:txBody>
      </p:sp>
      <p:pic>
        <p:nvPicPr>
          <p:cNvPr id="4" name="Picture 3">
            <a:extLst>
              <a:ext uri="{FF2B5EF4-FFF2-40B4-BE49-F238E27FC236}">
                <a16:creationId xmlns:a16="http://schemas.microsoft.com/office/drawing/2014/main" id="{34F93425-2BFA-4A40-96FB-6A177D12E6BF}"/>
              </a:ext>
            </a:extLst>
          </p:cNvPr>
          <p:cNvPicPr>
            <a:picLocks noChangeAspect="1"/>
          </p:cNvPicPr>
          <p:nvPr/>
        </p:nvPicPr>
        <p:blipFill>
          <a:blip r:embed="rId2"/>
          <a:stretch>
            <a:fillRect/>
          </a:stretch>
        </p:blipFill>
        <p:spPr>
          <a:xfrm>
            <a:off x="693679" y="1676400"/>
            <a:ext cx="7756641" cy="4191000"/>
          </a:xfrm>
          <a:prstGeom prst="rect">
            <a:avLst/>
          </a:prstGeom>
        </p:spPr>
      </p:pic>
    </p:spTree>
    <p:extLst>
      <p:ext uri="{BB962C8B-B14F-4D97-AF65-F5344CB8AC3E}">
        <p14:creationId xmlns:p14="http://schemas.microsoft.com/office/powerpoint/2010/main" val="151883927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80865C0-931F-6924-AAD0-4F8D220DEFB6}"/>
              </a:ext>
            </a:extLst>
          </p:cNvPr>
          <p:cNvSpPr>
            <a:spLocks noGrp="1"/>
          </p:cNvSpPr>
          <p:nvPr>
            <p:ph type="title"/>
          </p:nvPr>
        </p:nvSpPr>
        <p:spPr/>
        <p:txBody>
          <a:bodyPr/>
          <a:lstStyle/>
          <a:p>
            <a:r>
              <a:rPr lang="en-IN" dirty="0"/>
              <a:t>Push vs Pull</a:t>
            </a:r>
          </a:p>
        </p:txBody>
      </p:sp>
      <p:pic>
        <p:nvPicPr>
          <p:cNvPr id="1027" name="Picture 3">
            <a:extLst>
              <a:ext uri="{FF2B5EF4-FFF2-40B4-BE49-F238E27FC236}">
                <a16:creationId xmlns:a16="http://schemas.microsoft.com/office/drawing/2014/main" id="{5AF5D7A6-AD36-3382-A42D-D897D1D8CD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1600" y="1676400"/>
            <a:ext cx="5457825" cy="4333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45947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DFFBA-45E0-6285-D34F-319148C72797}"/>
              </a:ext>
            </a:extLst>
          </p:cNvPr>
          <p:cNvSpPr>
            <a:spLocks noGrp="1"/>
          </p:cNvSpPr>
          <p:nvPr>
            <p:ph type="title"/>
          </p:nvPr>
        </p:nvSpPr>
        <p:spPr/>
        <p:txBody>
          <a:bodyPr/>
          <a:lstStyle/>
          <a:p>
            <a:r>
              <a:rPr lang="en-IN" dirty="0"/>
              <a:t>Observability </a:t>
            </a:r>
          </a:p>
        </p:txBody>
      </p:sp>
      <p:pic>
        <p:nvPicPr>
          <p:cNvPr id="4098" name="Picture 2" descr="Observability">
            <a:extLst>
              <a:ext uri="{FF2B5EF4-FFF2-40B4-BE49-F238E27FC236}">
                <a16:creationId xmlns:a16="http://schemas.microsoft.com/office/drawing/2014/main" id="{15A2E260-58C4-9085-D780-73FB81002B7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016" t="4762" r="1746" b="4762"/>
          <a:stretch/>
        </p:blipFill>
        <p:spPr bwMode="auto">
          <a:xfrm>
            <a:off x="1219200" y="1572208"/>
            <a:ext cx="5715001" cy="48285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402394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80865C0-931F-6924-AAD0-4F8D220DEFB6}"/>
              </a:ext>
            </a:extLst>
          </p:cNvPr>
          <p:cNvSpPr>
            <a:spLocks noGrp="1"/>
          </p:cNvSpPr>
          <p:nvPr>
            <p:ph type="title"/>
          </p:nvPr>
        </p:nvSpPr>
        <p:spPr/>
        <p:txBody>
          <a:bodyPr/>
          <a:lstStyle/>
          <a:p>
            <a:r>
              <a:rPr lang="en-IN" dirty="0"/>
              <a:t>Push vs Pull</a:t>
            </a:r>
          </a:p>
        </p:txBody>
      </p:sp>
      <p:pic>
        <p:nvPicPr>
          <p:cNvPr id="3074" name="Picture 2">
            <a:extLst>
              <a:ext uri="{FF2B5EF4-FFF2-40B4-BE49-F238E27FC236}">
                <a16:creationId xmlns:a16="http://schemas.microsoft.com/office/drawing/2014/main" id="{0810B3EB-4743-B0CC-94EA-810240CB02F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2751"/>
          <a:stretch/>
        </p:blipFill>
        <p:spPr bwMode="auto">
          <a:xfrm>
            <a:off x="862717" y="1828800"/>
            <a:ext cx="7214484" cy="411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911209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C8198A1-B0CE-5A9C-031C-D6FA3170E777}"/>
              </a:ext>
            </a:extLst>
          </p:cNvPr>
          <p:cNvSpPr>
            <a:spLocks noGrp="1"/>
          </p:cNvSpPr>
          <p:nvPr>
            <p:ph sz="quarter" idx="12"/>
          </p:nvPr>
        </p:nvSpPr>
        <p:spPr/>
        <p:txBody>
          <a:bodyPr>
            <a:normAutofit fontScale="92500" lnSpcReduction="10000"/>
          </a:bodyPr>
          <a:lstStyle/>
          <a:p>
            <a:r>
              <a:rPr lang="en-IN" dirty="0"/>
              <a:t>Pull Model (Prometheus's Native Model)</a:t>
            </a:r>
          </a:p>
          <a:p>
            <a:r>
              <a:rPr lang="en-US" dirty="0"/>
              <a:t>In the pull model, Prometheus regularly scrapes metrics from targets (services, servers, or applications) at specified intervals. </a:t>
            </a:r>
          </a:p>
          <a:p>
            <a:r>
              <a:rPr lang="en-US" dirty="0"/>
              <a:t>It pulls metrics data by sending HTTP requests to a predefined endpoint (usually /metrics).</a:t>
            </a:r>
          </a:p>
          <a:p>
            <a:r>
              <a:rPr lang="en-US" dirty="0"/>
              <a:t>How it works:</a:t>
            </a:r>
          </a:p>
          <a:p>
            <a:pPr lvl="1"/>
            <a:r>
              <a:rPr lang="en-US" dirty="0"/>
              <a:t>Prometheus server queries the /metrics endpoint of each target.</a:t>
            </a:r>
          </a:p>
          <a:p>
            <a:pPr lvl="1"/>
            <a:r>
              <a:rPr lang="en-US" dirty="0"/>
              <a:t>The target exposes metrics in a specific format that Prometheus understands.</a:t>
            </a:r>
          </a:p>
          <a:p>
            <a:pPr lvl="1"/>
            <a:r>
              <a:rPr lang="en-US" dirty="0"/>
              <a:t>Prometheus pulls data at intervals specified in its configuration.</a:t>
            </a:r>
            <a:endParaRPr lang="en-IN" dirty="0"/>
          </a:p>
        </p:txBody>
      </p:sp>
      <p:sp>
        <p:nvSpPr>
          <p:cNvPr id="3" name="Title 2">
            <a:extLst>
              <a:ext uri="{FF2B5EF4-FFF2-40B4-BE49-F238E27FC236}">
                <a16:creationId xmlns:a16="http://schemas.microsoft.com/office/drawing/2014/main" id="{E80865C0-931F-6924-AAD0-4F8D220DEFB6}"/>
              </a:ext>
            </a:extLst>
          </p:cNvPr>
          <p:cNvSpPr>
            <a:spLocks noGrp="1"/>
          </p:cNvSpPr>
          <p:nvPr>
            <p:ph type="title"/>
          </p:nvPr>
        </p:nvSpPr>
        <p:spPr/>
        <p:txBody>
          <a:bodyPr/>
          <a:lstStyle/>
          <a:p>
            <a:r>
              <a:rPr lang="en-IN" dirty="0"/>
              <a:t>Push vs Pull</a:t>
            </a:r>
          </a:p>
        </p:txBody>
      </p:sp>
    </p:spTree>
    <p:extLst>
      <p:ext uri="{BB962C8B-B14F-4D97-AF65-F5344CB8AC3E}">
        <p14:creationId xmlns:p14="http://schemas.microsoft.com/office/powerpoint/2010/main" val="10466097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C8198A1-B0CE-5A9C-031C-D6FA3170E777}"/>
              </a:ext>
            </a:extLst>
          </p:cNvPr>
          <p:cNvSpPr>
            <a:spLocks noGrp="1"/>
          </p:cNvSpPr>
          <p:nvPr>
            <p:ph sz="quarter" idx="12"/>
          </p:nvPr>
        </p:nvSpPr>
        <p:spPr/>
        <p:txBody>
          <a:bodyPr>
            <a:normAutofit/>
          </a:bodyPr>
          <a:lstStyle/>
          <a:p>
            <a:r>
              <a:rPr lang="en-US" dirty="0"/>
              <a:t>Advantages:</a:t>
            </a:r>
          </a:p>
          <a:p>
            <a:pPr lvl="1"/>
            <a:r>
              <a:rPr lang="en-US" dirty="0"/>
              <a:t>Prometheus can control the frequency of data collection.</a:t>
            </a:r>
          </a:p>
          <a:p>
            <a:pPr lvl="1"/>
            <a:r>
              <a:rPr lang="en-US" dirty="0"/>
              <a:t>It can handle a dynamic list of targets and retry if one fails to respond.</a:t>
            </a:r>
          </a:p>
          <a:p>
            <a:pPr lvl="1"/>
            <a:r>
              <a:rPr lang="en-US" dirty="0"/>
              <a:t>Easier to monitor targets behind load balancers since Prometheus pulls from the available endpoint.</a:t>
            </a:r>
          </a:p>
          <a:p>
            <a:pPr lvl="1"/>
            <a:r>
              <a:rPr lang="en-US" dirty="0"/>
              <a:t>The target can remain stateless as it doesn’t need to track which systems want its metrics.</a:t>
            </a:r>
            <a:endParaRPr lang="en-IN" dirty="0"/>
          </a:p>
        </p:txBody>
      </p:sp>
      <p:sp>
        <p:nvSpPr>
          <p:cNvPr id="3" name="Title 2">
            <a:extLst>
              <a:ext uri="{FF2B5EF4-FFF2-40B4-BE49-F238E27FC236}">
                <a16:creationId xmlns:a16="http://schemas.microsoft.com/office/drawing/2014/main" id="{E80865C0-931F-6924-AAD0-4F8D220DEFB6}"/>
              </a:ext>
            </a:extLst>
          </p:cNvPr>
          <p:cNvSpPr>
            <a:spLocks noGrp="1"/>
          </p:cNvSpPr>
          <p:nvPr>
            <p:ph type="title"/>
          </p:nvPr>
        </p:nvSpPr>
        <p:spPr/>
        <p:txBody>
          <a:bodyPr/>
          <a:lstStyle/>
          <a:p>
            <a:r>
              <a:rPr lang="en-IN" dirty="0"/>
              <a:t>Push vs Pull</a:t>
            </a:r>
          </a:p>
        </p:txBody>
      </p:sp>
    </p:spTree>
    <p:extLst>
      <p:ext uri="{BB962C8B-B14F-4D97-AF65-F5344CB8AC3E}">
        <p14:creationId xmlns:p14="http://schemas.microsoft.com/office/powerpoint/2010/main" val="14405745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C8198A1-B0CE-5A9C-031C-D6FA3170E777}"/>
              </a:ext>
            </a:extLst>
          </p:cNvPr>
          <p:cNvSpPr>
            <a:spLocks noGrp="1"/>
          </p:cNvSpPr>
          <p:nvPr>
            <p:ph sz="quarter" idx="12"/>
          </p:nvPr>
        </p:nvSpPr>
        <p:spPr/>
        <p:txBody>
          <a:bodyPr>
            <a:normAutofit/>
          </a:bodyPr>
          <a:lstStyle/>
          <a:p>
            <a:r>
              <a:rPr lang="en-US" dirty="0"/>
              <a:t>Disadvantages:</a:t>
            </a:r>
          </a:p>
          <a:p>
            <a:pPr lvl="1"/>
            <a:r>
              <a:rPr lang="en-US" dirty="0"/>
              <a:t>May not work well for short-lived jobs, as these may disappear before Prometheus scrapes their metrics.</a:t>
            </a:r>
          </a:p>
          <a:p>
            <a:pPr lvl="1"/>
            <a:r>
              <a:rPr lang="en-US" dirty="0"/>
              <a:t>Not ideal for environments where network access from Prometheus to the target is restricted.</a:t>
            </a:r>
            <a:endParaRPr lang="en-IN" dirty="0"/>
          </a:p>
        </p:txBody>
      </p:sp>
      <p:sp>
        <p:nvSpPr>
          <p:cNvPr id="3" name="Title 2">
            <a:extLst>
              <a:ext uri="{FF2B5EF4-FFF2-40B4-BE49-F238E27FC236}">
                <a16:creationId xmlns:a16="http://schemas.microsoft.com/office/drawing/2014/main" id="{E80865C0-931F-6924-AAD0-4F8D220DEFB6}"/>
              </a:ext>
            </a:extLst>
          </p:cNvPr>
          <p:cNvSpPr>
            <a:spLocks noGrp="1"/>
          </p:cNvSpPr>
          <p:nvPr>
            <p:ph type="title"/>
          </p:nvPr>
        </p:nvSpPr>
        <p:spPr/>
        <p:txBody>
          <a:bodyPr/>
          <a:lstStyle/>
          <a:p>
            <a:r>
              <a:rPr lang="en-IN" dirty="0"/>
              <a:t>Push vs Pull</a:t>
            </a:r>
          </a:p>
        </p:txBody>
      </p:sp>
    </p:spTree>
    <p:extLst>
      <p:ext uri="{BB962C8B-B14F-4D97-AF65-F5344CB8AC3E}">
        <p14:creationId xmlns:p14="http://schemas.microsoft.com/office/powerpoint/2010/main" val="398711008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C8198A1-B0CE-5A9C-031C-D6FA3170E777}"/>
              </a:ext>
            </a:extLst>
          </p:cNvPr>
          <p:cNvSpPr>
            <a:spLocks noGrp="1"/>
          </p:cNvSpPr>
          <p:nvPr>
            <p:ph sz="quarter" idx="12"/>
          </p:nvPr>
        </p:nvSpPr>
        <p:spPr/>
        <p:txBody>
          <a:bodyPr>
            <a:normAutofit/>
          </a:bodyPr>
          <a:lstStyle/>
          <a:p>
            <a:r>
              <a:rPr lang="en-US" dirty="0"/>
              <a:t> Push Model (Not Native to Prometheus but Achievable)</a:t>
            </a:r>
          </a:p>
          <a:p>
            <a:pPr lvl="1"/>
            <a:r>
              <a:rPr lang="en-US" dirty="0"/>
              <a:t>The push model involves the target sending (pushing) its metrics to a central location. </a:t>
            </a:r>
          </a:p>
          <a:p>
            <a:pPr lvl="1"/>
            <a:r>
              <a:rPr lang="en-US" dirty="0"/>
              <a:t>Prometheus does not natively support a push mechanism, but the </a:t>
            </a:r>
            <a:r>
              <a:rPr lang="en-US" dirty="0" err="1"/>
              <a:t>Pushgateway</a:t>
            </a:r>
            <a:r>
              <a:rPr lang="en-US" dirty="0"/>
              <a:t> component fills this gap. </a:t>
            </a:r>
          </a:p>
          <a:p>
            <a:pPr lvl="1"/>
            <a:r>
              <a:rPr lang="en-US" dirty="0"/>
              <a:t>The </a:t>
            </a:r>
            <a:r>
              <a:rPr lang="en-US" dirty="0" err="1"/>
              <a:t>Pushgateway</a:t>
            </a:r>
            <a:r>
              <a:rPr lang="en-US" dirty="0"/>
              <a:t> acts as an intermediary that receives metrics from applications (especially short-lived jobs) and exposes them to Prometheus.</a:t>
            </a:r>
            <a:endParaRPr lang="en-IN" dirty="0"/>
          </a:p>
        </p:txBody>
      </p:sp>
      <p:sp>
        <p:nvSpPr>
          <p:cNvPr id="3" name="Title 2">
            <a:extLst>
              <a:ext uri="{FF2B5EF4-FFF2-40B4-BE49-F238E27FC236}">
                <a16:creationId xmlns:a16="http://schemas.microsoft.com/office/drawing/2014/main" id="{E80865C0-931F-6924-AAD0-4F8D220DEFB6}"/>
              </a:ext>
            </a:extLst>
          </p:cNvPr>
          <p:cNvSpPr>
            <a:spLocks noGrp="1"/>
          </p:cNvSpPr>
          <p:nvPr>
            <p:ph type="title"/>
          </p:nvPr>
        </p:nvSpPr>
        <p:spPr/>
        <p:txBody>
          <a:bodyPr/>
          <a:lstStyle/>
          <a:p>
            <a:r>
              <a:rPr lang="en-IN" dirty="0"/>
              <a:t>Push vs Pull</a:t>
            </a:r>
          </a:p>
        </p:txBody>
      </p:sp>
    </p:spTree>
    <p:extLst>
      <p:ext uri="{BB962C8B-B14F-4D97-AF65-F5344CB8AC3E}">
        <p14:creationId xmlns:p14="http://schemas.microsoft.com/office/powerpoint/2010/main" val="167936980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C8198A1-B0CE-5A9C-031C-D6FA3170E777}"/>
              </a:ext>
            </a:extLst>
          </p:cNvPr>
          <p:cNvSpPr>
            <a:spLocks noGrp="1"/>
          </p:cNvSpPr>
          <p:nvPr>
            <p:ph sz="quarter" idx="12"/>
          </p:nvPr>
        </p:nvSpPr>
        <p:spPr/>
        <p:txBody>
          <a:bodyPr>
            <a:normAutofit/>
          </a:bodyPr>
          <a:lstStyle/>
          <a:p>
            <a:r>
              <a:rPr lang="en-US" dirty="0"/>
              <a:t> How it works:</a:t>
            </a:r>
          </a:p>
          <a:p>
            <a:pPr lvl="1"/>
            <a:r>
              <a:rPr lang="en-US" dirty="0"/>
              <a:t>Targets push their metrics to a Push gateway.</a:t>
            </a:r>
          </a:p>
          <a:p>
            <a:pPr lvl="1"/>
            <a:r>
              <a:rPr lang="en-US" dirty="0"/>
              <a:t>The Push gateway exposes a /metrics endpoint for Prometheus to scrape the pushed data.</a:t>
            </a:r>
          </a:p>
          <a:p>
            <a:pPr lvl="1"/>
            <a:r>
              <a:rPr lang="en-US" dirty="0"/>
              <a:t>The Push gateway stores the metrics until Prometheus pulls them.</a:t>
            </a:r>
            <a:endParaRPr lang="en-IN" dirty="0"/>
          </a:p>
        </p:txBody>
      </p:sp>
      <p:sp>
        <p:nvSpPr>
          <p:cNvPr id="3" name="Title 2">
            <a:extLst>
              <a:ext uri="{FF2B5EF4-FFF2-40B4-BE49-F238E27FC236}">
                <a16:creationId xmlns:a16="http://schemas.microsoft.com/office/drawing/2014/main" id="{E80865C0-931F-6924-AAD0-4F8D220DEFB6}"/>
              </a:ext>
            </a:extLst>
          </p:cNvPr>
          <p:cNvSpPr>
            <a:spLocks noGrp="1"/>
          </p:cNvSpPr>
          <p:nvPr>
            <p:ph type="title"/>
          </p:nvPr>
        </p:nvSpPr>
        <p:spPr/>
        <p:txBody>
          <a:bodyPr/>
          <a:lstStyle/>
          <a:p>
            <a:r>
              <a:rPr lang="en-IN" dirty="0"/>
              <a:t>Push vs Pull</a:t>
            </a:r>
          </a:p>
        </p:txBody>
      </p:sp>
    </p:spTree>
    <p:extLst>
      <p:ext uri="{BB962C8B-B14F-4D97-AF65-F5344CB8AC3E}">
        <p14:creationId xmlns:p14="http://schemas.microsoft.com/office/powerpoint/2010/main" val="117401901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C8198A1-B0CE-5A9C-031C-D6FA3170E777}"/>
              </a:ext>
            </a:extLst>
          </p:cNvPr>
          <p:cNvSpPr>
            <a:spLocks noGrp="1"/>
          </p:cNvSpPr>
          <p:nvPr>
            <p:ph sz="quarter" idx="12"/>
          </p:nvPr>
        </p:nvSpPr>
        <p:spPr/>
        <p:txBody>
          <a:bodyPr>
            <a:normAutofit/>
          </a:bodyPr>
          <a:lstStyle/>
          <a:p>
            <a:r>
              <a:rPr lang="en-US" dirty="0"/>
              <a:t> Advantages:</a:t>
            </a:r>
          </a:p>
          <a:p>
            <a:pPr lvl="1"/>
            <a:r>
              <a:rPr lang="en-US" dirty="0"/>
              <a:t>Suitable for short-lived jobs (e.g., batch jobs or CI jobs) that might finish execution before Prometheus can scrape them.</a:t>
            </a:r>
          </a:p>
          <a:p>
            <a:pPr lvl="1"/>
            <a:r>
              <a:rPr lang="en-US" dirty="0"/>
              <a:t>Can work in environments where the network setup restricts Prometheus from pulling metrics directly from targets (e.g., firewalls, private networks).</a:t>
            </a:r>
          </a:p>
          <a:p>
            <a:pPr lvl="1"/>
            <a:r>
              <a:rPr lang="en-US" dirty="0"/>
              <a:t>Useful when the target cannot keep an HTTP server running to expose metrics continuously.</a:t>
            </a:r>
            <a:endParaRPr lang="en-IN" dirty="0"/>
          </a:p>
        </p:txBody>
      </p:sp>
      <p:sp>
        <p:nvSpPr>
          <p:cNvPr id="3" name="Title 2">
            <a:extLst>
              <a:ext uri="{FF2B5EF4-FFF2-40B4-BE49-F238E27FC236}">
                <a16:creationId xmlns:a16="http://schemas.microsoft.com/office/drawing/2014/main" id="{E80865C0-931F-6924-AAD0-4F8D220DEFB6}"/>
              </a:ext>
            </a:extLst>
          </p:cNvPr>
          <p:cNvSpPr>
            <a:spLocks noGrp="1"/>
          </p:cNvSpPr>
          <p:nvPr>
            <p:ph type="title"/>
          </p:nvPr>
        </p:nvSpPr>
        <p:spPr/>
        <p:txBody>
          <a:bodyPr/>
          <a:lstStyle/>
          <a:p>
            <a:r>
              <a:rPr lang="en-IN" dirty="0"/>
              <a:t>Push vs Pull</a:t>
            </a:r>
          </a:p>
        </p:txBody>
      </p:sp>
    </p:spTree>
    <p:extLst>
      <p:ext uri="{BB962C8B-B14F-4D97-AF65-F5344CB8AC3E}">
        <p14:creationId xmlns:p14="http://schemas.microsoft.com/office/powerpoint/2010/main" val="307818492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C8198A1-B0CE-5A9C-031C-D6FA3170E777}"/>
              </a:ext>
            </a:extLst>
          </p:cNvPr>
          <p:cNvSpPr>
            <a:spLocks noGrp="1"/>
          </p:cNvSpPr>
          <p:nvPr>
            <p:ph sz="quarter" idx="12"/>
          </p:nvPr>
        </p:nvSpPr>
        <p:spPr/>
        <p:txBody>
          <a:bodyPr>
            <a:normAutofit/>
          </a:bodyPr>
          <a:lstStyle/>
          <a:p>
            <a:r>
              <a:rPr lang="en-US" dirty="0"/>
              <a:t>Disadvantages:</a:t>
            </a:r>
          </a:p>
          <a:p>
            <a:pPr lvl="1"/>
            <a:r>
              <a:rPr lang="en-US" dirty="0"/>
              <a:t>Introduces an extra component (Push gateway), which adds complexity.</a:t>
            </a:r>
          </a:p>
          <a:p>
            <a:pPr lvl="1"/>
            <a:r>
              <a:rPr lang="en-US" dirty="0"/>
              <a:t>The state of the Push gateway must be managed, as it retains data until explicitly deleted.</a:t>
            </a:r>
          </a:p>
          <a:p>
            <a:pPr lvl="1"/>
            <a:r>
              <a:rPr lang="en-US" dirty="0"/>
              <a:t>Push gateway is not designed for continuous metrics (e.g., long-lived services); it's primarily intended for short-lived jobs.</a:t>
            </a:r>
            <a:endParaRPr lang="en-IN" dirty="0"/>
          </a:p>
        </p:txBody>
      </p:sp>
      <p:sp>
        <p:nvSpPr>
          <p:cNvPr id="3" name="Title 2">
            <a:extLst>
              <a:ext uri="{FF2B5EF4-FFF2-40B4-BE49-F238E27FC236}">
                <a16:creationId xmlns:a16="http://schemas.microsoft.com/office/drawing/2014/main" id="{E80865C0-931F-6924-AAD0-4F8D220DEFB6}"/>
              </a:ext>
            </a:extLst>
          </p:cNvPr>
          <p:cNvSpPr>
            <a:spLocks noGrp="1"/>
          </p:cNvSpPr>
          <p:nvPr>
            <p:ph type="title"/>
          </p:nvPr>
        </p:nvSpPr>
        <p:spPr/>
        <p:txBody>
          <a:bodyPr/>
          <a:lstStyle/>
          <a:p>
            <a:r>
              <a:rPr lang="en-IN" dirty="0"/>
              <a:t>Push vs Pull</a:t>
            </a:r>
          </a:p>
        </p:txBody>
      </p:sp>
    </p:spTree>
    <p:extLst>
      <p:ext uri="{BB962C8B-B14F-4D97-AF65-F5344CB8AC3E}">
        <p14:creationId xmlns:p14="http://schemas.microsoft.com/office/powerpoint/2010/main" val="273992968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E1B96E6-1EF0-21CB-7C31-F64BBF27994D}"/>
              </a:ext>
            </a:extLst>
          </p:cNvPr>
          <p:cNvSpPr>
            <a:spLocks noGrp="1"/>
          </p:cNvSpPr>
          <p:nvPr>
            <p:ph sz="quarter" idx="12"/>
          </p:nvPr>
        </p:nvSpPr>
        <p:spPr/>
        <p:txBody>
          <a:bodyPr/>
          <a:lstStyle/>
          <a:p>
            <a:r>
              <a:rPr lang="en-US" dirty="0"/>
              <a:t>Service discovery is a key concept in microservices and distributed systems. </a:t>
            </a:r>
          </a:p>
          <a:p>
            <a:r>
              <a:rPr lang="en-US" dirty="0"/>
              <a:t>It refers to the process of automatically detecting and connecting microservices in a network. </a:t>
            </a:r>
          </a:p>
          <a:p>
            <a:r>
              <a:rPr lang="en-US" dirty="0"/>
              <a:t>In these environments, services communicate with each other, and their locations (IP addresses, ports) may change dynamically due to scaling, failures, or deployments.</a:t>
            </a:r>
          </a:p>
          <a:p>
            <a:r>
              <a:rPr lang="en-US" dirty="0"/>
              <a:t>Service discovery helps maintain seamless communication between services despite these changes.</a:t>
            </a:r>
            <a:endParaRPr lang="en-IN" dirty="0"/>
          </a:p>
        </p:txBody>
      </p:sp>
      <p:sp>
        <p:nvSpPr>
          <p:cNvPr id="3" name="Title 2">
            <a:extLst>
              <a:ext uri="{FF2B5EF4-FFF2-40B4-BE49-F238E27FC236}">
                <a16:creationId xmlns:a16="http://schemas.microsoft.com/office/drawing/2014/main" id="{CA0D3348-8B4B-120A-2E01-E8F1354B6F47}"/>
              </a:ext>
            </a:extLst>
          </p:cNvPr>
          <p:cNvSpPr>
            <a:spLocks noGrp="1"/>
          </p:cNvSpPr>
          <p:nvPr>
            <p:ph type="title"/>
          </p:nvPr>
        </p:nvSpPr>
        <p:spPr/>
        <p:txBody>
          <a:bodyPr/>
          <a:lstStyle/>
          <a:p>
            <a:r>
              <a:rPr lang="en-IN" dirty="0"/>
              <a:t>Service Discovery</a:t>
            </a:r>
          </a:p>
        </p:txBody>
      </p:sp>
    </p:spTree>
    <p:extLst>
      <p:ext uri="{BB962C8B-B14F-4D97-AF65-F5344CB8AC3E}">
        <p14:creationId xmlns:p14="http://schemas.microsoft.com/office/powerpoint/2010/main" val="76834565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A0D3348-8B4B-120A-2E01-E8F1354B6F47}"/>
              </a:ext>
            </a:extLst>
          </p:cNvPr>
          <p:cNvSpPr>
            <a:spLocks noGrp="1"/>
          </p:cNvSpPr>
          <p:nvPr>
            <p:ph type="title"/>
          </p:nvPr>
        </p:nvSpPr>
        <p:spPr/>
        <p:txBody>
          <a:bodyPr/>
          <a:lstStyle/>
          <a:p>
            <a:r>
              <a:rPr lang="en-IN" dirty="0"/>
              <a:t>Service Discovery</a:t>
            </a:r>
          </a:p>
        </p:txBody>
      </p:sp>
      <p:pic>
        <p:nvPicPr>
          <p:cNvPr id="1026" name="Picture 2" descr="Server-Side Service Discovery">
            <a:extLst>
              <a:ext uri="{FF2B5EF4-FFF2-40B4-BE49-F238E27FC236}">
                <a16:creationId xmlns:a16="http://schemas.microsoft.com/office/drawing/2014/main" id="{DF9D11FE-BC45-55F1-E67A-9039445E458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6849"/>
          <a:stretch/>
        </p:blipFill>
        <p:spPr bwMode="auto">
          <a:xfrm>
            <a:off x="498475" y="1371600"/>
            <a:ext cx="8147050" cy="518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49787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DFFBA-45E0-6285-D34F-319148C72797}"/>
              </a:ext>
            </a:extLst>
          </p:cNvPr>
          <p:cNvSpPr>
            <a:spLocks noGrp="1"/>
          </p:cNvSpPr>
          <p:nvPr>
            <p:ph type="title"/>
          </p:nvPr>
        </p:nvSpPr>
        <p:spPr/>
        <p:txBody>
          <a:bodyPr/>
          <a:lstStyle/>
          <a:p>
            <a:r>
              <a:rPr lang="en-IN" dirty="0"/>
              <a:t>Observability </a:t>
            </a:r>
          </a:p>
        </p:txBody>
      </p:sp>
      <p:pic>
        <p:nvPicPr>
          <p:cNvPr id="6146" name="Picture 2" descr="The Three Pillars of Observability">
            <a:extLst>
              <a:ext uri="{FF2B5EF4-FFF2-40B4-BE49-F238E27FC236}">
                <a16:creationId xmlns:a16="http://schemas.microsoft.com/office/drawing/2014/main" id="{8ADADD9E-EB66-EAA1-6397-2FECF617FA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6300" y="1447800"/>
            <a:ext cx="7391400" cy="510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174783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A0D3348-8B4B-120A-2E01-E8F1354B6F47}"/>
              </a:ext>
            </a:extLst>
          </p:cNvPr>
          <p:cNvSpPr>
            <a:spLocks noGrp="1"/>
          </p:cNvSpPr>
          <p:nvPr>
            <p:ph type="title"/>
          </p:nvPr>
        </p:nvSpPr>
        <p:spPr/>
        <p:txBody>
          <a:bodyPr/>
          <a:lstStyle/>
          <a:p>
            <a:r>
              <a:rPr lang="en-IN" dirty="0"/>
              <a:t>Service Discovery</a:t>
            </a:r>
          </a:p>
        </p:txBody>
      </p:sp>
      <p:pic>
        <p:nvPicPr>
          <p:cNvPr id="2050" name="Picture 2">
            <a:extLst>
              <a:ext uri="{FF2B5EF4-FFF2-40B4-BE49-F238E27FC236}">
                <a16:creationId xmlns:a16="http://schemas.microsoft.com/office/drawing/2014/main" id="{09171A1F-86D4-3D3B-4477-FE3802ED87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9369" y="1371600"/>
            <a:ext cx="8205261" cy="510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326392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7825EED-456E-D70A-0732-F8DA589C6627}"/>
              </a:ext>
            </a:extLst>
          </p:cNvPr>
          <p:cNvSpPr>
            <a:spLocks noGrp="1"/>
          </p:cNvSpPr>
          <p:nvPr>
            <p:ph sz="quarter" idx="12"/>
          </p:nvPr>
        </p:nvSpPr>
        <p:spPr/>
        <p:txBody>
          <a:bodyPr/>
          <a:lstStyle/>
          <a:p>
            <a:r>
              <a:rPr lang="en-US" dirty="0"/>
              <a:t>1. Client-side discovery:</a:t>
            </a:r>
          </a:p>
          <a:p>
            <a:pPr lvl="1"/>
            <a:r>
              <a:rPr lang="en-US" dirty="0"/>
              <a:t>In client-side discovery, the client (the service that wants to make a request) is responsible for determining the location of service instances. </a:t>
            </a:r>
          </a:p>
          <a:p>
            <a:pPr lvl="1"/>
            <a:r>
              <a:rPr lang="en-US" dirty="0"/>
              <a:t>A service registry contains the addresses of all available services. </a:t>
            </a:r>
          </a:p>
          <a:p>
            <a:pPr lvl="1"/>
            <a:r>
              <a:rPr lang="en-US" dirty="0"/>
              <a:t>The client queries the registry to find a valid service instance and then sends a request directly to the selected instance.</a:t>
            </a:r>
            <a:endParaRPr lang="en-IN" dirty="0"/>
          </a:p>
        </p:txBody>
      </p:sp>
      <p:sp>
        <p:nvSpPr>
          <p:cNvPr id="3" name="Title 2">
            <a:extLst>
              <a:ext uri="{FF2B5EF4-FFF2-40B4-BE49-F238E27FC236}">
                <a16:creationId xmlns:a16="http://schemas.microsoft.com/office/drawing/2014/main" id="{CA0D3348-8B4B-120A-2E01-E8F1354B6F47}"/>
              </a:ext>
            </a:extLst>
          </p:cNvPr>
          <p:cNvSpPr>
            <a:spLocks noGrp="1"/>
          </p:cNvSpPr>
          <p:nvPr>
            <p:ph type="title"/>
          </p:nvPr>
        </p:nvSpPr>
        <p:spPr/>
        <p:txBody>
          <a:bodyPr/>
          <a:lstStyle/>
          <a:p>
            <a:r>
              <a:rPr lang="en-IN" dirty="0"/>
              <a:t>Service Discovery</a:t>
            </a:r>
          </a:p>
        </p:txBody>
      </p:sp>
    </p:spTree>
    <p:extLst>
      <p:ext uri="{BB962C8B-B14F-4D97-AF65-F5344CB8AC3E}">
        <p14:creationId xmlns:p14="http://schemas.microsoft.com/office/powerpoint/2010/main" val="166022249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7825EED-456E-D70A-0732-F8DA589C6627}"/>
              </a:ext>
            </a:extLst>
          </p:cNvPr>
          <p:cNvSpPr>
            <a:spLocks noGrp="1"/>
          </p:cNvSpPr>
          <p:nvPr>
            <p:ph sz="quarter" idx="12"/>
          </p:nvPr>
        </p:nvSpPr>
        <p:spPr/>
        <p:txBody>
          <a:bodyPr/>
          <a:lstStyle/>
          <a:p>
            <a:r>
              <a:rPr lang="en-US" b="1" dirty="0"/>
              <a:t>Components:</a:t>
            </a:r>
            <a:endParaRPr lang="en-US" dirty="0"/>
          </a:p>
          <a:p>
            <a:pPr lvl="1">
              <a:buFont typeface="Arial" panose="020B0604020202020204" pitchFamily="34" charset="0"/>
              <a:buChar char="•"/>
            </a:pPr>
            <a:r>
              <a:rPr lang="en-US" b="1" dirty="0"/>
              <a:t>Service Registry:</a:t>
            </a:r>
            <a:r>
              <a:rPr lang="en-US" dirty="0"/>
              <a:t> A centralized database that tracks all instances of services.</a:t>
            </a:r>
          </a:p>
          <a:p>
            <a:pPr lvl="1">
              <a:buFont typeface="Arial" panose="020B0604020202020204" pitchFamily="34" charset="0"/>
              <a:buChar char="•"/>
            </a:pPr>
            <a:r>
              <a:rPr lang="en-US" b="1" dirty="0"/>
              <a:t>Client:</a:t>
            </a:r>
            <a:r>
              <a:rPr lang="en-US" dirty="0"/>
              <a:t> The service that queries the service registry and selects a service instance.</a:t>
            </a:r>
          </a:p>
          <a:p>
            <a:pPr lvl="1"/>
            <a:r>
              <a:rPr lang="en-US" b="1" dirty="0"/>
              <a:t>Examples:</a:t>
            </a:r>
            <a:endParaRPr lang="en-US" dirty="0"/>
          </a:p>
          <a:p>
            <a:pPr lvl="1">
              <a:buFont typeface="Arial" panose="020B0604020202020204" pitchFamily="34" charset="0"/>
              <a:buChar char="•"/>
            </a:pPr>
            <a:r>
              <a:rPr lang="en-US" dirty="0"/>
              <a:t>Netflix Eureka (client-side service discovery)</a:t>
            </a:r>
          </a:p>
          <a:p>
            <a:pPr lvl="1">
              <a:buFont typeface="Arial" panose="020B0604020202020204" pitchFamily="34" charset="0"/>
              <a:buChar char="•"/>
            </a:pPr>
            <a:r>
              <a:rPr lang="en-US" dirty="0"/>
              <a:t>Consul (can be used for client-side)</a:t>
            </a:r>
          </a:p>
        </p:txBody>
      </p:sp>
      <p:sp>
        <p:nvSpPr>
          <p:cNvPr id="3" name="Title 2">
            <a:extLst>
              <a:ext uri="{FF2B5EF4-FFF2-40B4-BE49-F238E27FC236}">
                <a16:creationId xmlns:a16="http://schemas.microsoft.com/office/drawing/2014/main" id="{CA0D3348-8B4B-120A-2E01-E8F1354B6F47}"/>
              </a:ext>
            </a:extLst>
          </p:cNvPr>
          <p:cNvSpPr>
            <a:spLocks noGrp="1"/>
          </p:cNvSpPr>
          <p:nvPr>
            <p:ph type="title"/>
          </p:nvPr>
        </p:nvSpPr>
        <p:spPr/>
        <p:txBody>
          <a:bodyPr/>
          <a:lstStyle/>
          <a:p>
            <a:r>
              <a:rPr lang="en-IN" dirty="0"/>
              <a:t>Service Discovery</a:t>
            </a:r>
          </a:p>
        </p:txBody>
      </p:sp>
    </p:spTree>
    <p:extLst>
      <p:ext uri="{BB962C8B-B14F-4D97-AF65-F5344CB8AC3E}">
        <p14:creationId xmlns:p14="http://schemas.microsoft.com/office/powerpoint/2010/main" val="159929988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7825EED-456E-D70A-0732-F8DA589C6627}"/>
              </a:ext>
            </a:extLst>
          </p:cNvPr>
          <p:cNvSpPr>
            <a:spLocks noGrp="1"/>
          </p:cNvSpPr>
          <p:nvPr>
            <p:ph sz="quarter" idx="12"/>
          </p:nvPr>
        </p:nvSpPr>
        <p:spPr/>
        <p:txBody>
          <a:bodyPr/>
          <a:lstStyle/>
          <a:p>
            <a:r>
              <a:rPr lang="en-US" b="1" dirty="0"/>
              <a:t>Server-side discovery:</a:t>
            </a:r>
          </a:p>
          <a:p>
            <a:pPr lvl="1"/>
            <a:r>
              <a:rPr lang="en-US" dirty="0"/>
              <a:t>In server-side discovery, the client sends a request to a load balancer, which in turn queries the service registry and forwards the request to an appropriate service instance. </a:t>
            </a:r>
          </a:p>
          <a:p>
            <a:pPr lvl="1"/>
            <a:r>
              <a:rPr lang="en-US" dirty="0"/>
              <a:t>The client is unaware of where the actual service instance is located; it simply sends the request to the load balancer.</a:t>
            </a:r>
          </a:p>
        </p:txBody>
      </p:sp>
      <p:sp>
        <p:nvSpPr>
          <p:cNvPr id="3" name="Title 2">
            <a:extLst>
              <a:ext uri="{FF2B5EF4-FFF2-40B4-BE49-F238E27FC236}">
                <a16:creationId xmlns:a16="http://schemas.microsoft.com/office/drawing/2014/main" id="{CA0D3348-8B4B-120A-2E01-E8F1354B6F47}"/>
              </a:ext>
            </a:extLst>
          </p:cNvPr>
          <p:cNvSpPr>
            <a:spLocks noGrp="1"/>
          </p:cNvSpPr>
          <p:nvPr>
            <p:ph type="title"/>
          </p:nvPr>
        </p:nvSpPr>
        <p:spPr/>
        <p:txBody>
          <a:bodyPr/>
          <a:lstStyle/>
          <a:p>
            <a:r>
              <a:rPr lang="en-IN" dirty="0"/>
              <a:t>Service Discovery</a:t>
            </a:r>
          </a:p>
        </p:txBody>
      </p:sp>
    </p:spTree>
    <p:extLst>
      <p:ext uri="{BB962C8B-B14F-4D97-AF65-F5344CB8AC3E}">
        <p14:creationId xmlns:p14="http://schemas.microsoft.com/office/powerpoint/2010/main" val="168259607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7825EED-456E-D70A-0732-F8DA589C6627}"/>
              </a:ext>
            </a:extLst>
          </p:cNvPr>
          <p:cNvSpPr>
            <a:spLocks noGrp="1"/>
          </p:cNvSpPr>
          <p:nvPr>
            <p:ph sz="quarter" idx="12"/>
          </p:nvPr>
        </p:nvSpPr>
        <p:spPr/>
        <p:txBody>
          <a:bodyPr/>
          <a:lstStyle/>
          <a:p>
            <a:r>
              <a:rPr lang="en-US" b="1" dirty="0"/>
              <a:t>Components:</a:t>
            </a:r>
            <a:endParaRPr lang="en-US" dirty="0"/>
          </a:p>
          <a:p>
            <a:pPr lvl="1">
              <a:buFont typeface="Arial" panose="020B0604020202020204" pitchFamily="34" charset="0"/>
              <a:buChar char="•"/>
            </a:pPr>
            <a:r>
              <a:rPr lang="en-US" b="1" dirty="0"/>
              <a:t>Service Registry:</a:t>
            </a:r>
            <a:r>
              <a:rPr lang="en-US" dirty="0"/>
              <a:t> Stores the locations of services.</a:t>
            </a:r>
          </a:p>
          <a:p>
            <a:pPr lvl="1">
              <a:buFont typeface="Arial" panose="020B0604020202020204" pitchFamily="34" charset="0"/>
              <a:buChar char="•"/>
            </a:pPr>
            <a:r>
              <a:rPr lang="en-US" b="1" dirty="0"/>
              <a:t>Load Balancer/Service Proxy:</a:t>
            </a:r>
            <a:r>
              <a:rPr lang="en-US" dirty="0"/>
              <a:t> Acts as an intermediary between the client and service instances.</a:t>
            </a:r>
          </a:p>
          <a:p>
            <a:pPr lvl="1"/>
            <a:r>
              <a:rPr lang="en-US" b="1" dirty="0"/>
              <a:t>Examples:</a:t>
            </a:r>
            <a:endParaRPr lang="en-US" dirty="0"/>
          </a:p>
          <a:p>
            <a:pPr lvl="1">
              <a:buFont typeface="Arial" panose="020B0604020202020204" pitchFamily="34" charset="0"/>
              <a:buChar char="•"/>
            </a:pPr>
            <a:r>
              <a:rPr lang="en-US" dirty="0"/>
              <a:t>AWS Elastic Load Balancing (ELB)</a:t>
            </a:r>
          </a:p>
          <a:p>
            <a:pPr lvl="1">
              <a:buFont typeface="Arial" panose="020B0604020202020204" pitchFamily="34" charset="0"/>
              <a:buChar char="•"/>
            </a:pPr>
            <a:r>
              <a:rPr lang="en-US" dirty="0"/>
              <a:t>Kubernetes (through the use of DNS or environment variables)</a:t>
            </a:r>
          </a:p>
        </p:txBody>
      </p:sp>
      <p:sp>
        <p:nvSpPr>
          <p:cNvPr id="3" name="Title 2">
            <a:extLst>
              <a:ext uri="{FF2B5EF4-FFF2-40B4-BE49-F238E27FC236}">
                <a16:creationId xmlns:a16="http://schemas.microsoft.com/office/drawing/2014/main" id="{CA0D3348-8B4B-120A-2E01-E8F1354B6F47}"/>
              </a:ext>
            </a:extLst>
          </p:cNvPr>
          <p:cNvSpPr>
            <a:spLocks noGrp="1"/>
          </p:cNvSpPr>
          <p:nvPr>
            <p:ph type="title"/>
          </p:nvPr>
        </p:nvSpPr>
        <p:spPr/>
        <p:txBody>
          <a:bodyPr/>
          <a:lstStyle/>
          <a:p>
            <a:r>
              <a:rPr lang="en-IN" dirty="0"/>
              <a:t>Service Discovery</a:t>
            </a:r>
          </a:p>
        </p:txBody>
      </p:sp>
    </p:spTree>
    <p:extLst>
      <p:ext uri="{BB962C8B-B14F-4D97-AF65-F5344CB8AC3E}">
        <p14:creationId xmlns:p14="http://schemas.microsoft.com/office/powerpoint/2010/main" val="23938406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7825EED-456E-D70A-0732-F8DA589C6627}"/>
              </a:ext>
            </a:extLst>
          </p:cNvPr>
          <p:cNvSpPr>
            <a:spLocks noGrp="1"/>
          </p:cNvSpPr>
          <p:nvPr>
            <p:ph sz="quarter" idx="12"/>
          </p:nvPr>
        </p:nvSpPr>
        <p:spPr/>
        <p:txBody>
          <a:bodyPr/>
          <a:lstStyle/>
          <a:p>
            <a:r>
              <a:rPr lang="en-US" b="1" dirty="0"/>
              <a:t>Common Technologies for Service Discovery:</a:t>
            </a:r>
          </a:p>
          <a:p>
            <a:pPr lvl="1">
              <a:buFont typeface="Arial" panose="020B0604020202020204" pitchFamily="34" charset="0"/>
              <a:buChar char="•"/>
            </a:pPr>
            <a:r>
              <a:rPr lang="en-US" b="1" dirty="0"/>
              <a:t>Eureka:</a:t>
            </a:r>
            <a:r>
              <a:rPr lang="en-US" dirty="0"/>
              <a:t> A service discovery tool developed by Netflix for client-side discovery.</a:t>
            </a:r>
          </a:p>
          <a:p>
            <a:pPr lvl="1">
              <a:buFont typeface="Arial" panose="020B0604020202020204" pitchFamily="34" charset="0"/>
              <a:buChar char="•"/>
            </a:pPr>
            <a:r>
              <a:rPr lang="en-US" b="1" dirty="0"/>
              <a:t>Consul:</a:t>
            </a:r>
            <a:r>
              <a:rPr lang="en-US" dirty="0"/>
              <a:t> A service mesh and service discovery tool from </a:t>
            </a:r>
            <a:r>
              <a:rPr lang="en-US" dirty="0" err="1"/>
              <a:t>HashiCorp</a:t>
            </a:r>
            <a:r>
              <a:rPr lang="en-US" dirty="0"/>
              <a:t> that supports both client-side and server-side discovery.</a:t>
            </a:r>
          </a:p>
          <a:p>
            <a:pPr lvl="1">
              <a:buFont typeface="Arial" panose="020B0604020202020204" pitchFamily="34" charset="0"/>
              <a:buChar char="•"/>
            </a:pPr>
            <a:r>
              <a:rPr lang="en-US" b="1" dirty="0"/>
              <a:t>Kubernetes:</a:t>
            </a:r>
            <a:r>
              <a:rPr lang="en-US" dirty="0"/>
              <a:t> Uses internal DNS or environment variables for service discovery within a cluster.</a:t>
            </a:r>
          </a:p>
          <a:p>
            <a:pPr lvl="1">
              <a:buFont typeface="Arial" panose="020B0604020202020204" pitchFamily="34" charset="0"/>
              <a:buChar char="•"/>
            </a:pPr>
            <a:r>
              <a:rPr lang="en-US" b="1" dirty="0"/>
              <a:t>Zookeeper:</a:t>
            </a:r>
            <a:r>
              <a:rPr lang="en-US" dirty="0"/>
              <a:t> Often used with Apache frameworks for service discovery.</a:t>
            </a:r>
          </a:p>
        </p:txBody>
      </p:sp>
      <p:sp>
        <p:nvSpPr>
          <p:cNvPr id="3" name="Title 2">
            <a:extLst>
              <a:ext uri="{FF2B5EF4-FFF2-40B4-BE49-F238E27FC236}">
                <a16:creationId xmlns:a16="http://schemas.microsoft.com/office/drawing/2014/main" id="{CA0D3348-8B4B-120A-2E01-E8F1354B6F47}"/>
              </a:ext>
            </a:extLst>
          </p:cNvPr>
          <p:cNvSpPr>
            <a:spLocks noGrp="1"/>
          </p:cNvSpPr>
          <p:nvPr>
            <p:ph type="title"/>
          </p:nvPr>
        </p:nvSpPr>
        <p:spPr/>
        <p:txBody>
          <a:bodyPr/>
          <a:lstStyle/>
          <a:p>
            <a:r>
              <a:rPr lang="en-IN" dirty="0"/>
              <a:t>Service Discovery</a:t>
            </a:r>
          </a:p>
        </p:txBody>
      </p:sp>
    </p:spTree>
    <p:extLst>
      <p:ext uri="{BB962C8B-B14F-4D97-AF65-F5344CB8AC3E}">
        <p14:creationId xmlns:p14="http://schemas.microsoft.com/office/powerpoint/2010/main" val="298417083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7825EED-456E-D70A-0732-F8DA589C6627}"/>
              </a:ext>
            </a:extLst>
          </p:cNvPr>
          <p:cNvSpPr>
            <a:spLocks noGrp="1"/>
          </p:cNvSpPr>
          <p:nvPr>
            <p:ph sz="quarter" idx="12"/>
          </p:nvPr>
        </p:nvSpPr>
        <p:spPr/>
        <p:txBody>
          <a:bodyPr/>
          <a:lstStyle/>
          <a:p>
            <a:r>
              <a:rPr lang="en-US" b="1" dirty="0"/>
              <a:t>How it Works:</a:t>
            </a:r>
          </a:p>
          <a:p>
            <a:pPr lvl="1">
              <a:buFont typeface="Arial" panose="020B0604020202020204" pitchFamily="34" charset="0"/>
              <a:buChar char="•"/>
            </a:pPr>
            <a:r>
              <a:rPr lang="en-US" b="1" dirty="0"/>
              <a:t>Service Registration:</a:t>
            </a:r>
            <a:r>
              <a:rPr lang="en-US" dirty="0"/>
              <a:t> When a new service instance starts, it registers itself with the service registry, providing details like IP address, port, and metadata.</a:t>
            </a:r>
          </a:p>
          <a:p>
            <a:pPr lvl="1">
              <a:buFont typeface="Arial" panose="020B0604020202020204" pitchFamily="34" charset="0"/>
              <a:buChar char="•"/>
            </a:pPr>
            <a:r>
              <a:rPr lang="en-US" b="1" dirty="0"/>
              <a:t>Service Deregistration:</a:t>
            </a:r>
            <a:r>
              <a:rPr lang="en-US" dirty="0"/>
              <a:t> When a service instance stops, it deregisters itself from the registry to avoid sending traffic to unavailable instances.</a:t>
            </a:r>
          </a:p>
          <a:p>
            <a:pPr lvl="1">
              <a:buFont typeface="Arial" panose="020B0604020202020204" pitchFamily="34" charset="0"/>
              <a:buChar char="•"/>
            </a:pPr>
            <a:r>
              <a:rPr lang="en-US" b="1" dirty="0"/>
              <a:t>Health Checks:</a:t>
            </a:r>
            <a:r>
              <a:rPr lang="en-US" dirty="0"/>
              <a:t> The registry may periodically perform health checks to ensure that the registered services are available and healthy.</a:t>
            </a:r>
          </a:p>
        </p:txBody>
      </p:sp>
      <p:sp>
        <p:nvSpPr>
          <p:cNvPr id="3" name="Title 2">
            <a:extLst>
              <a:ext uri="{FF2B5EF4-FFF2-40B4-BE49-F238E27FC236}">
                <a16:creationId xmlns:a16="http://schemas.microsoft.com/office/drawing/2014/main" id="{CA0D3348-8B4B-120A-2E01-E8F1354B6F47}"/>
              </a:ext>
            </a:extLst>
          </p:cNvPr>
          <p:cNvSpPr>
            <a:spLocks noGrp="1"/>
          </p:cNvSpPr>
          <p:nvPr>
            <p:ph type="title"/>
          </p:nvPr>
        </p:nvSpPr>
        <p:spPr/>
        <p:txBody>
          <a:bodyPr/>
          <a:lstStyle/>
          <a:p>
            <a:r>
              <a:rPr lang="en-IN" dirty="0"/>
              <a:t>Service Discovery</a:t>
            </a:r>
          </a:p>
        </p:txBody>
      </p:sp>
    </p:spTree>
    <p:extLst>
      <p:ext uri="{BB962C8B-B14F-4D97-AF65-F5344CB8AC3E}">
        <p14:creationId xmlns:p14="http://schemas.microsoft.com/office/powerpoint/2010/main" val="367868349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7825EED-456E-D70A-0732-F8DA589C6627}"/>
              </a:ext>
            </a:extLst>
          </p:cNvPr>
          <p:cNvSpPr>
            <a:spLocks noGrp="1"/>
          </p:cNvSpPr>
          <p:nvPr>
            <p:ph sz="quarter" idx="12"/>
          </p:nvPr>
        </p:nvSpPr>
        <p:spPr/>
        <p:txBody>
          <a:bodyPr/>
          <a:lstStyle/>
          <a:p>
            <a:r>
              <a:rPr lang="en-US" b="1" dirty="0"/>
              <a:t>Benefits of Service Discovery:</a:t>
            </a:r>
          </a:p>
          <a:p>
            <a:pPr lvl="1">
              <a:buFont typeface="Arial" panose="020B0604020202020204" pitchFamily="34" charset="0"/>
              <a:buChar char="•"/>
            </a:pPr>
            <a:r>
              <a:rPr lang="en-US" b="1" dirty="0"/>
              <a:t>Scalability:</a:t>
            </a:r>
            <a:r>
              <a:rPr lang="en-US" dirty="0"/>
              <a:t> Helps services find and communicate with each other dynamically, supporting high levels of scaling.</a:t>
            </a:r>
          </a:p>
          <a:p>
            <a:pPr lvl="1">
              <a:buFont typeface="Arial" panose="020B0604020202020204" pitchFamily="34" charset="0"/>
              <a:buChar char="•"/>
            </a:pPr>
            <a:r>
              <a:rPr lang="en-US" b="1" dirty="0"/>
              <a:t>Resilience:</a:t>
            </a:r>
            <a:r>
              <a:rPr lang="en-US" dirty="0"/>
              <a:t> Allows systems to adapt to changes in the environment, such as instances going down or new ones being added.</a:t>
            </a:r>
          </a:p>
          <a:p>
            <a:pPr lvl="1">
              <a:buFont typeface="Arial" panose="020B0604020202020204" pitchFamily="34" charset="0"/>
              <a:buChar char="•"/>
            </a:pPr>
            <a:r>
              <a:rPr lang="en-US" b="1" dirty="0"/>
              <a:t>Flexibility:</a:t>
            </a:r>
            <a:r>
              <a:rPr lang="en-US" dirty="0"/>
              <a:t> Can support different deployment environments (cloud, containers, on-premises).</a:t>
            </a:r>
          </a:p>
        </p:txBody>
      </p:sp>
      <p:sp>
        <p:nvSpPr>
          <p:cNvPr id="3" name="Title 2">
            <a:extLst>
              <a:ext uri="{FF2B5EF4-FFF2-40B4-BE49-F238E27FC236}">
                <a16:creationId xmlns:a16="http://schemas.microsoft.com/office/drawing/2014/main" id="{CA0D3348-8B4B-120A-2E01-E8F1354B6F47}"/>
              </a:ext>
            </a:extLst>
          </p:cNvPr>
          <p:cNvSpPr>
            <a:spLocks noGrp="1"/>
          </p:cNvSpPr>
          <p:nvPr>
            <p:ph type="title"/>
          </p:nvPr>
        </p:nvSpPr>
        <p:spPr/>
        <p:txBody>
          <a:bodyPr/>
          <a:lstStyle/>
          <a:p>
            <a:r>
              <a:rPr lang="en-IN" dirty="0"/>
              <a:t>Service Discovery</a:t>
            </a:r>
          </a:p>
        </p:txBody>
      </p:sp>
    </p:spTree>
    <p:extLst>
      <p:ext uri="{BB962C8B-B14F-4D97-AF65-F5344CB8AC3E}">
        <p14:creationId xmlns:p14="http://schemas.microsoft.com/office/powerpoint/2010/main" val="285248869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30B304-5E5B-4E22-1C4B-1544B1D30C16}"/>
              </a:ext>
            </a:extLst>
          </p:cNvPr>
          <p:cNvSpPr>
            <a:spLocks noGrp="1"/>
          </p:cNvSpPr>
          <p:nvPr>
            <p:ph type="title"/>
          </p:nvPr>
        </p:nvSpPr>
        <p:spPr/>
        <p:txBody>
          <a:bodyPr/>
          <a:lstStyle/>
          <a:p>
            <a:r>
              <a:rPr lang="en-IN" dirty="0"/>
              <a:t>SLA vs SLO vs SLI</a:t>
            </a:r>
          </a:p>
        </p:txBody>
      </p:sp>
      <p:pic>
        <p:nvPicPr>
          <p:cNvPr id="1026" name="Picture 2" descr="The differences between SLAs, SLOs and SLIs">
            <a:extLst>
              <a:ext uri="{FF2B5EF4-FFF2-40B4-BE49-F238E27FC236}">
                <a16:creationId xmlns:a16="http://schemas.microsoft.com/office/drawing/2014/main" id="{D078D9B0-B863-78ED-7AB8-41AAFE84E5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524000"/>
            <a:ext cx="8686800" cy="4943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419209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EB41044-03B9-A77A-B951-D1D9E901618C}"/>
              </a:ext>
            </a:extLst>
          </p:cNvPr>
          <p:cNvSpPr>
            <a:spLocks noGrp="1"/>
          </p:cNvSpPr>
          <p:nvPr>
            <p:ph sz="quarter" idx="12"/>
          </p:nvPr>
        </p:nvSpPr>
        <p:spPr/>
        <p:txBody>
          <a:bodyPr/>
          <a:lstStyle/>
          <a:p>
            <a:r>
              <a:rPr lang="en-US" dirty="0"/>
              <a:t>SLA (Service Level Agreement):</a:t>
            </a:r>
          </a:p>
          <a:p>
            <a:pPr lvl="1"/>
            <a:r>
              <a:rPr lang="en-US" dirty="0"/>
              <a:t>An SLA is a formal agreement between a service provider and a customer. </a:t>
            </a:r>
          </a:p>
          <a:p>
            <a:pPr lvl="1"/>
            <a:r>
              <a:rPr lang="en-US" dirty="0"/>
              <a:t>It defines the specific measurable service performance standards that the provider is obligated to meet. </a:t>
            </a:r>
          </a:p>
          <a:p>
            <a:pPr lvl="1"/>
            <a:r>
              <a:rPr lang="en-US" dirty="0"/>
              <a:t>SLAs are typically legally binding and include consequences (such as penalties or service credits) if the service provider fails to meet the agreed-upon standards.</a:t>
            </a:r>
            <a:endParaRPr lang="en-IN" dirty="0"/>
          </a:p>
        </p:txBody>
      </p:sp>
      <p:sp>
        <p:nvSpPr>
          <p:cNvPr id="3" name="Title 2">
            <a:extLst>
              <a:ext uri="{FF2B5EF4-FFF2-40B4-BE49-F238E27FC236}">
                <a16:creationId xmlns:a16="http://schemas.microsoft.com/office/drawing/2014/main" id="{6A1B48B7-55DD-B6DE-B410-4FEF7AFB500A}"/>
              </a:ext>
            </a:extLst>
          </p:cNvPr>
          <p:cNvSpPr>
            <a:spLocks noGrp="1"/>
          </p:cNvSpPr>
          <p:nvPr>
            <p:ph type="title"/>
          </p:nvPr>
        </p:nvSpPr>
        <p:spPr/>
        <p:txBody>
          <a:bodyPr/>
          <a:lstStyle/>
          <a:p>
            <a:r>
              <a:rPr lang="en-US" dirty="0"/>
              <a:t>Basics of SLOs, SLAs, and SLIs</a:t>
            </a:r>
            <a:endParaRPr lang="en-IN" dirty="0"/>
          </a:p>
        </p:txBody>
      </p:sp>
    </p:spTree>
    <p:extLst>
      <p:ext uri="{BB962C8B-B14F-4D97-AF65-F5344CB8AC3E}">
        <p14:creationId xmlns:p14="http://schemas.microsoft.com/office/powerpoint/2010/main" val="35047787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DFFBA-45E0-6285-D34F-319148C72797}"/>
              </a:ext>
            </a:extLst>
          </p:cNvPr>
          <p:cNvSpPr>
            <a:spLocks noGrp="1"/>
          </p:cNvSpPr>
          <p:nvPr>
            <p:ph type="title"/>
          </p:nvPr>
        </p:nvSpPr>
        <p:spPr/>
        <p:txBody>
          <a:bodyPr/>
          <a:lstStyle/>
          <a:p>
            <a:r>
              <a:rPr lang="en-IN" dirty="0"/>
              <a:t>Observability </a:t>
            </a:r>
          </a:p>
        </p:txBody>
      </p:sp>
      <p:pic>
        <p:nvPicPr>
          <p:cNvPr id="5122" name="Picture 2" descr="Observability DevOps">
            <a:extLst>
              <a:ext uri="{FF2B5EF4-FFF2-40B4-BE49-F238E27FC236}">
                <a16:creationId xmlns:a16="http://schemas.microsoft.com/office/drawing/2014/main" id="{424F7F06-9375-4184-440E-56BADF45B55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7692"/>
          <a:stretch/>
        </p:blipFill>
        <p:spPr bwMode="auto">
          <a:xfrm>
            <a:off x="685800" y="1828800"/>
            <a:ext cx="7315200" cy="3962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083134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EB41044-03B9-A77A-B951-D1D9E901618C}"/>
              </a:ext>
            </a:extLst>
          </p:cNvPr>
          <p:cNvSpPr>
            <a:spLocks noGrp="1"/>
          </p:cNvSpPr>
          <p:nvPr>
            <p:ph sz="quarter" idx="12"/>
          </p:nvPr>
        </p:nvSpPr>
        <p:spPr/>
        <p:txBody>
          <a:bodyPr/>
          <a:lstStyle/>
          <a:p>
            <a:r>
              <a:rPr lang="en-US" b="1" dirty="0"/>
              <a:t>Key Points:</a:t>
            </a:r>
          </a:p>
          <a:p>
            <a:pPr lvl="1">
              <a:buFont typeface="Arial" panose="020B0604020202020204" pitchFamily="34" charset="0"/>
              <a:buChar char="•"/>
            </a:pPr>
            <a:r>
              <a:rPr lang="en-US" b="1" dirty="0"/>
              <a:t>Purpose:</a:t>
            </a:r>
            <a:r>
              <a:rPr lang="en-US" dirty="0"/>
              <a:t> Sets expectations for service performance and outlines responsibilities between the provider and customer.</a:t>
            </a:r>
          </a:p>
          <a:p>
            <a:pPr lvl="1">
              <a:buFont typeface="Arial" panose="020B0604020202020204" pitchFamily="34" charset="0"/>
              <a:buChar char="•"/>
            </a:pPr>
            <a:r>
              <a:rPr lang="en-US" b="1" dirty="0"/>
              <a:t>Enforceability:</a:t>
            </a:r>
            <a:r>
              <a:rPr lang="en-US" dirty="0"/>
              <a:t> Often legally binding with penalties for non-compliance.</a:t>
            </a:r>
          </a:p>
          <a:p>
            <a:pPr lvl="1">
              <a:buFont typeface="Arial" panose="020B0604020202020204" pitchFamily="34" charset="0"/>
              <a:buChar char="•"/>
            </a:pPr>
            <a:r>
              <a:rPr lang="en-US" b="1" dirty="0"/>
              <a:t>Example:</a:t>
            </a:r>
            <a:r>
              <a:rPr lang="en-US" dirty="0"/>
              <a:t> "The service provider guarantees 99.9% uptime over a month. If this is not met, the customer will receive a 5% refund of the monthly service fee."</a:t>
            </a:r>
          </a:p>
        </p:txBody>
      </p:sp>
      <p:sp>
        <p:nvSpPr>
          <p:cNvPr id="3" name="Title 2">
            <a:extLst>
              <a:ext uri="{FF2B5EF4-FFF2-40B4-BE49-F238E27FC236}">
                <a16:creationId xmlns:a16="http://schemas.microsoft.com/office/drawing/2014/main" id="{6A1B48B7-55DD-B6DE-B410-4FEF7AFB500A}"/>
              </a:ext>
            </a:extLst>
          </p:cNvPr>
          <p:cNvSpPr>
            <a:spLocks noGrp="1"/>
          </p:cNvSpPr>
          <p:nvPr>
            <p:ph type="title"/>
          </p:nvPr>
        </p:nvSpPr>
        <p:spPr/>
        <p:txBody>
          <a:bodyPr/>
          <a:lstStyle/>
          <a:p>
            <a:r>
              <a:rPr lang="en-US" dirty="0"/>
              <a:t>Basics of SLOs, SLAs, and SLIs</a:t>
            </a:r>
            <a:endParaRPr lang="en-IN" dirty="0"/>
          </a:p>
        </p:txBody>
      </p:sp>
    </p:spTree>
    <p:extLst>
      <p:ext uri="{BB962C8B-B14F-4D97-AF65-F5344CB8AC3E}">
        <p14:creationId xmlns:p14="http://schemas.microsoft.com/office/powerpoint/2010/main" val="308323884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EB41044-03B9-A77A-B951-D1D9E901618C}"/>
              </a:ext>
            </a:extLst>
          </p:cNvPr>
          <p:cNvSpPr>
            <a:spLocks noGrp="1"/>
          </p:cNvSpPr>
          <p:nvPr>
            <p:ph sz="quarter" idx="12"/>
          </p:nvPr>
        </p:nvSpPr>
        <p:spPr/>
        <p:txBody>
          <a:bodyPr/>
          <a:lstStyle/>
          <a:p>
            <a:r>
              <a:rPr lang="en-US" b="1" dirty="0"/>
              <a:t>SLO (Service Level Objective):</a:t>
            </a:r>
          </a:p>
          <a:p>
            <a:pPr lvl="1"/>
            <a:r>
              <a:rPr lang="en-US" dirty="0"/>
              <a:t>An SLO is a specific, measurable goal that defines the acceptable performance level of a service. </a:t>
            </a:r>
          </a:p>
          <a:p>
            <a:pPr lvl="1"/>
            <a:r>
              <a:rPr lang="en-US" dirty="0"/>
              <a:t>SLOs are part of the SLA but are less formal than the SLA itself. </a:t>
            </a:r>
          </a:p>
          <a:p>
            <a:pPr lvl="1"/>
            <a:r>
              <a:rPr lang="en-US" dirty="0"/>
              <a:t>They act as internal targets for the service provider, helping to ensure that the SLAs are met. </a:t>
            </a:r>
          </a:p>
          <a:p>
            <a:pPr lvl="1"/>
            <a:r>
              <a:rPr lang="en-US" dirty="0"/>
              <a:t>The SLO is used to define performance objectives like availability, latency, or response times.</a:t>
            </a:r>
          </a:p>
        </p:txBody>
      </p:sp>
      <p:sp>
        <p:nvSpPr>
          <p:cNvPr id="3" name="Title 2">
            <a:extLst>
              <a:ext uri="{FF2B5EF4-FFF2-40B4-BE49-F238E27FC236}">
                <a16:creationId xmlns:a16="http://schemas.microsoft.com/office/drawing/2014/main" id="{6A1B48B7-55DD-B6DE-B410-4FEF7AFB500A}"/>
              </a:ext>
            </a:extLst>
          </p:cNvPr>
          <p:cNvSpPr>
            <a:spLocks noGrp="1"/>
          </p:cNvSpPr>
          <p:nvPr>
            <p:ph type="title"/>
          </p:nvPr>
        </p:nvSpPr>
        <p:spPr/>
        <p:txBody>
          <a:bodyPr/>
          <a:lstStyle/>
          <a:p>
            <a:r>
              <a:rPr lang="en-US" dirty="0"/>
              <a:t>Basics of SLOs, SLAs, and SLIs</a:t>
            </a:r>
            <a:endParaRPr lang="en-IN" dirty="0"/>
          </a:p>
        </p:txBody>
      </p:sp>
    </p:spTree>
    <p:extLst>
      <p:ext uri="{BB962C8B-B14F-4D97-AF65-F5344CB8AC3E}">
        <p14:creationId xmlns:p14="http://schemas.microsoft.com/office/powerpoint/2010/main" val="88526170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EB41044-03B9-A77A-B951-D1D9E901618C}"/>
              </a:ext>
            </a:extLst>
          </p:cNvPr>
          <p:cNvSpPr>
            <a:spLocks noGrp="1"/>
          </p:cNvSpPr>
          <p:nvPr>
            <p:ph sz="quarter" idx="12"/>
          </p:nvPr>
        </p:nvSpPr>
        <p:spPr/>
        <p:txBody>
          <a:bodyPr/>
          <a:lstStyle/>
          <a:p>
            <a:r>
              <a:rPr lang="en-US" b="1" dirty="0"/>
              <a:t>Key Points:</a:t>
            </a:r>
          </a:p>
          <a:p>
            <a:pPr lvl="1">
              <a:buFont typeface="Arial" panose="020B0604020202020204" pitchFamily="34" charset="0"/>
              <a:buChar char="•"/>
            </a:pPr>
            <a:r>
              <a:rPr lang="en-US" b="1" dirty="0"/>
              <a:t>Purpose:</a:t>
            </a:r>
            <a:r>
              <a:rPr lang="en-US" dirty="0"/>
              <a:t> Sets measurable objectives that help the service provider track and maintain service levels.</a:t>
            </a:r>
          </a:p>
          <a:p>
            <a:pPr lvl="1">
              <a:buFont typeface="Arial" panose="020B0604020202020204" pitchFamily="34" charset="0"/>
              <a:buChar char="•"/>
            </a:pPr>
            <a:r>
              <a:rPr lang="en-US" b="1" dirty="0"/>
              <a:t>Measurable:</a:t>
            </a:r>
            <a:r>
              <a:rPr lang="en-US" dirty="0"/>
              <a:t> Clearly defined metrics such as uptime percentage, error rates, or latency thresholds.</a:t>
            </a:r>
          </a:p>
          <a:p>
            <a:pPr lvl="1">
              <a:buFont typeface="Arial" panose="020B0604020202020204" pitchFamily="34" charset="0"/>
              <a:buChar char="•"/>
            </a:pPr>
            <a:r>
              <a:rPr lang="en-US" b="1" dirty="0"/>
              <a:t>Example:</a:t>
            </a:r>
            <a:r>
              <a:rPr lang="en-US" dirty="0"/>
              <a:t> "The system should have an uptime of 99.9% each month."</a:t>
            </a:r>
          </a:p>
        </p:txBody>
      </p:sp>
      <p:sp>
        <p:nvSpPr>
          <p:cNvPr id="3" name="Title 2">
            <a:extLst>
              <a:ext uri="{FF2B5EF4-FFF2-40B4-BE49-F238E27FC236}">
                <a16:creationId xmlns:a16="http://schemas.microsoft.com/office/drawing/2014/main" id="{6A1B48B7-55DD-B6DE-B410-4FEF7AFB500A}"/>
              </a:ext>
            </a:extLst>
          </p:cNvPr>
          <p:cNvSpPr>
            <a:spLocks noGrp="1"/>
          </p:cNvSpPr>
          <p:nvPr>
            <p:ph type="title"/>
          </p:nvPr>
        </p:nvSpPr>
        <p:spPr/>
        <p:txBody>
          <a:bodyPr/>
          <a:lstStyle/>
          <a:p>
            <a:r>
              <a:rPr lang="en-US" dirty="0"/>
              <a:t>Basics of SLOs, SLAs, and SLIs</a:t>
            </a:r>
            <a:endParaRPr lang="en-IN" dirty="0"/>
          </a:p>
        </p:txBody>
      </p:sp>
    </p:spTree>
    <p:extLst>
      <p:ext uri="{BB962C8B-B14F-4D97-AF65-F5344CB8AC3E}">
        <p14:creationId xmlns:p14="http://schemas.microsoft.com/office/powerpoint/2010/main" val="13194840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EB41044-03B9-A77A-B951-D1D9E901618C}"/>
              </a:ext>
            </a:extLst>
          </p:cNvPr>
          <p:cNvSpPr>
            <a:spLocks noGrp="1"/>
          </p:cNvSpPr>
          <p:nvPr>
            <p:ph sz="quarter" idx="12"/>
          </p:nvPr>
        </p:nvSpPr>
        <p:spPr>
          <a:xfrm>
            <a:off x="457201" y="1381124"/>
            <a:ext cx="8228012" cy="5172075"/>
          </a:xfrm>
        </p:spPr>
        <p:txBody>
          <a:bodyPr/>
          <a:lstStyle/>
          <a:p>
            <a:r>
              <a:rPr lang="en-US" b="1" dirty="0"/>
              <a:t>SLI (Service Level Indicator):</a:t>
            </a:r>
          </a:p>
          <a:p>
            <a:pPr lvl="1"/>
            <a:r>
              <a:rPr lang="en-US" dirty="0"/>
              <a:t>An SLI is the actual measurement or metric that indicates how well a service is performing against the SLOs. </a:t>
            </a:r>
          </a:p>
          <a:p>
            <a:pPr lvl="1"/>
            <a:r>
              <a:rPr lang="en-US" dirty="0"/>
              <a:t>SLIs are quantitative measurements, typically expressed as percentages or time units, that track specific characteristics of a service (such as availability, latency, throughput, or error rate). </a:t>
            </a:r>
          </a:p>
          <a:p>
            <a:pPr lvl="1"/>
            <a:r>
              <a:rPr lang="en-US" dirty="0"/>
              <a:t>SLIs provide the data that allows a provider to understand whether they are meeting their SLOs and SLAs.</a:t>
            </a:r>
          </a:p>
        </p:txBody>
      </p:sp>
      <p:sp>
        <p:nvSpPr>
          <p:cNvPr id="3" name="Title 2">
            <a:extLst>
              <a:ext uri="{FF2B5EF4-FFF2-40B4-BE49-F238E27FC236}">
                <a16:creationId xmlns:a16="http://schemas.microsoft.com/office/drawing/2014/main" id="{6A1B48B7-55DD-B6DE-B410-4FEF7AFB500A}"/>
              </a:ext>
            </a:extLst>
          </p:cNvPr>
          <p:cNvSpPr>
            <a:spLocks noGrp="1"/>
          </p:cNvSpPr>
          <p:nvPr>
            <p:ph type="title"/>
          </p:nvPr>
        </p:nvSpPr>
        <p:spPr/>
        <p:txBody>
          <a:bodyPr/>
          <a:lstStyle/>
          <a:p>
            <a:r>
              <a:rPr lang="en-US" dirty="0"/>
              <a:t>Basics of SLOs, SLAs, and SLIs</a:t>
            </a:r>
            <a:endParaRPr lang="en-IN" dirty="0"/>
          </a:p>
        </p:txBody>
      </p:sp>
    </p:spTree>
    <p:extLst>
      <p:ext uri="{BB962C8B-B14F-4D97-AF65-F5344CB8AC3E}">
        <p14:creationId xmlns:p14="http://schemas.microsoft.com/office/powerpoint/2010/main" val="385860092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EB41044-03B9-A77A-B951-D1D9E901618C}"/>
              </a:ext>
            </a:extLst>
          </p:cNvPr>
          <p:cNvSpPr>
            <a:spLocks noGrp="1"/>
          </p:cNvSpPr>
          <p:nvPr>
            <p:ph sz="quarter" idx="12"/>
          </p:nvPr>
        </p:nvSpPr>
        <p:spPr>
          <a:xfrm>
            <a:off x="457201" y="1381124"/>
            <a:ext cx="8228012" cy="5172075"/>
          </a:xfrm>
        </p:spPr>
        <p:txBody>
          <a:bodyPr/>
          <a:lstStyle/>
          <a:p>
            <a:r>
              <a:rPr lang="en-US" b="1" dirty="0"/>
              <a:t>Key Points:</a:t>
            </a:r>
          </a:p>
          <a:p>
            <a:pPr lvl="1">
              <a:buFont typeface="Arial" panose="020B0604020202020204" pitchFamily="34" charset="0"/>
              <a:buChar char="•"/>
            </a:pPr>
            <a:r>
              <a:rPr lang="en-US" b="1" dirty="0"/>
              <a:t>Purpose:</a:t>
            </a:r>
            <a:r>
              <a:rPr lang="en-US" dirty="0"/>
              <a:t> Provides real-time metrics or measurements of service performance.</a:t>
            </a:r>
          </a:p>
          <a:p>
            <a:pPr lvl="1">
              <a:buFont typeface="Arial" panose="020B0604020202020204" pitchFamily="34" charset="0"/>
              <a:buChar char="•"/>
            </a:pPr>
            <a:r>
              <a:rPr lang="en-US" b="1" dirty="0"/>
              <a:t>Monitoring:</a:t>
            </a:r>
            <a:r>
              <a:rPr lang="en-US" dirty="0"/>
              <a:t> Often collected through monitoring tools and compared against SLOs.</a:t>
            </a:r>
          </a:p>
          <a:p>
            <a:pPr lvl="1">
              <a:buFont typeface="Arial" panose="020B0604020202020204" pitchFamily="34" charset="0"/>
              <a:buChar char="•"/>
            </a:pPr>
            <a:r>
              <a:rPr lang="en-US" b="1" dirty="0"/>
              <a:t>Example:</a:t>
            </a:r>
            <a:r>
              <a:rPr lang="en-US" dirty="0"/>
              <a:t> "The service achieved 99.95% uptime last month" (where uptime is the SLI).</a:t>
            </a:r>
          </a:p>
        </p:txBody>
      </p:sp>
      <p:sp>
        <p:nvSpPr>
          <p:cNvPr id="3" name="Title 2">
            <a:extLst>
              <a:ext uri="{FF2B5EF4-FFF2-40B4-BE49-F238E27FC236}">
                <a16:creationId xmlns:a16="http://schemas.microsoft.com/office/drawing/2014/main" id="{6A1B48B7-55DD-B6DE-B410-4FEF7AFB500A}"/>
              </a:ext>
            </a:extLst>
          </p:cNvPr>
          <p:cNvSpPr>
            <a:spLocks noGrp="1"/>
          </p:cNvSpPr>
          <p:nvPr>
            <p:ph type="title"/>
          </p:nvPr>
        </p:nvSpPr>
        <p:spPr/>
        <p:txBody>
          <a:bodyPr/>
          <a:lstStyle/>
          <a:p>
            <a:r>
              <a:rPr lang="en-US" dirty="0"/>
              <a:t>Basics of SLOs, SLAs, and SLIs</a:t>
            </a:r>
            <a:endParaRPr lang="en-IN" dirty="0"/>
          </a:p>
        </p:txBody>
      </p:sp>
    </p:spTree>
    <p:extLst>
      <p:ext uri="{BB962C8B-B14F-4D97-AF65-F5344CB8AC3E}">
        <p14:creationId xmlns:p14="http://schemas.microsoft.com/office/powerpoint/2010/main" val="70847705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F09286E3-5BC1-E1E3-A61C-D345A3959DAE}"/>
              </a:ext>
            </a:extLst>
          </p:cNvPr>
          <p:cNvSpPr>
            <a:spLocks noGrp="1"/>
          </p:cNvSpPr>
          <p:nvPr>
            <p:ph type="body" sz="quarter" idx="10"/>
          </p:nvPr>
        </p:nvSpPr>
        <p:spPr>
          <a:xfrm>
            <a:off x="609600" y="2758674"/>
            <a:ext cx="8228013" cy="670326"/>
          </a:xfrm>
        </p:spPr>
        <p:txBody>
          <a:bodyPr/>
          <a:lstStyle/>
          <a:p>
            <a:r>
              <a:rPr lang="en-IN" dirty="0"/>
              <a:t>Prometheus fundamentals</a:t>
            </a:r>
          </a:p>
        </p:txBody>
      </p:sp>
    </p:spTree>
    <p:extLst>
      <p:ext uri="{BB962C8B-B14F-4D97-AF65-F5344CB8AC3E}">
        <p14:creationId xmlns:p14="http://schemas.microsoft.com/office/powerpoint/2010/main" val="50322662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264D2F27-D1A6-08B7-DEB7-620DFAB146FF}"/>
              </a:ext>
            </a:extLst>
          </p:cNvPr>
          <p:cNvSpPr>
            <a:spLocks noGrp="1"/>
          </p:cNvSpPr>
          <p:nvPr>
            <p:ph sz="quarter" idx="12"/>
          </p:nvPr>
        </p:nvSpPr>
        <p:spPr/>
        <p:txBody>
          <a:bodyPr/>
          <a:lstStyle/>
          <a:p>
            <a:r>
              <a:rPr lang="en-US" dirty="0"/>
              <a:t>Prometheus is an open-source technology designed to provide monitoring and alerting functionality for cloud-native environments, including Kubernetes. </a:t>
            </a:r>
          </a:p>
          <a:p>
            <a:r>
              <a:rPr lang="en-US" dirty="0"/>
              <a:t>It can collect and store metrics as time-series data, recording information with a timestamp. </a:t>
            </a:r>
          </a:p>
          <a:p>
            <a:r>
              <a:rPr lang="en-US" dirty="0"/>
              <a:t>It can also collect and record labels, which are optional key-value pairs.</a:t>
            </a:r>
            <a:endParaRPr lang="en-IN" dirty="0"/>
          </a:p>
        </p:txBody>
      </p:sp>
      <p:sp>
        <p:nvSpPr>
          <p:cNvPr id="3" name="Title 2">
            <a:extLst>
              <a:ext uri="{FF2B5EF4-FFF2-40B4-BE49-F238E27FC236}">
                <a16:creationId xmlns:a16="http://schemas.microsoft.com/office/drawing/2014/main" id="{DE419867-1EFA-A7D4-90CA-EE49FDE3E807}"/>
              </a:ext>
            </a:extLst>
          </p:cNvPr>
          <p:cNvSpPr>
            <a:spLocks noGrp="1"/>
          </p:cNvSpPr>
          <p:nvPr>
            <p:ph type="title"/>
          </p:nvPr>
        </p:nvSpPr>
        <p:spPr/>
        <p:txBody>
          <a:bodyPr/>
          <a:lstStyle/>
          <a:p>
            <a:r>
              <a:rPr lang="en-IN" dirty="0"/>
              <a:t>Prometheus</a:t>
            </a:r>
          </a:p>
        </p:txBody>
      </p:sp>
    </p:spTree>
    <p:extLst>
      <p:ext uri="{BB962C8B-B14F-4D97-AF65-F5344CB8AC3E}">
        <p14:creationId xmlns:p14="http://schemas.microsoft.com/office/powerpoint/2010/main" val="253488060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264D2F27-D1A6-08B7-DEB7-620DFAB146FF}"/>
              </a:ext>
            </a:extLst>
          </p:cNvPr>
          <p:cNvSpPr>
            <a:spLocks noGrp="1"/>
          </p:cNvSpPr>
          <p:nvPr>
            <p:ph sz="quarter" idx="12"/>
          </p:nvPr>
        </p:nvSpPr>
        <p:spPr>
          <a:xfrm>
            <a:off x="457201" y="1295400"/>
            <a:ext cx="8228012" cy="5181599"/>
          </a:xfrm>
        </p:spPr>
        <p:txBody>
          <a:bodyPr>
            <a:normAutofit fontScale="92500" lnSpcReduction="20000"/>
          </a:bodyPr>
          <a:lstStyle/>
          <a:p>
            <a:r>
              <a:rPr lang="en-US" dirty="0"/>
              <a:t>Multidimensional data model – Using time-series data, which is identified by metric name and key-value pairs.</a:t>
            </a:r>
          </a:p>
          <a:p>
            <a:r>
              <a:rPr lang="en-US" dirty="0"/>
              <a:t>PromQL – A flexible querying language that can leverage the multi-dimensional data model.</a:t>
            </a:r>
          </a:p>
          <a:p>
            <a:r>
              <a:rPr lang="en-US" dirty="0"/>
              <a:t>No reliance on distributed storage – All single server nodes remain autonomous.</a:t>
            </a:r>
          </a:p>
          <a:p>
            <a:r>
              <a:rPr lang="en-US" dirty="0"/>
              <a:t>Pull model – Prometheus can collect time-series data by actively “pulling” data over HTTP.</a:t>
            </a:r>
          </a:p>
          <a:p>
            <a:r>
              <a:rPr lang="en-US" dirty="0"/>
              <a:t>Pushing time-series data – Available through the use of an intermediary gateway.</a:t>
            </a:r>
          </a:p>
          <a:p>
            <a:r>
              <a:rPr lang="en-US" dirty="0"/>
              <a:t>Monitoring target discovery – Available through static configuration or service discovery.</a:t>
            </a:r>
          </a:p>
          <a:p>
            <a:r>
              <a:rPr lang="en-US" dirty="0"/>
              <a:t>Visualization – Prometheus offers multiple types of graphs and dashboards.</a:t>
            </a:r>
          </a:p>
          <a:p>
            <a:endParaRPr lang="en-IN" dirty="0"/>
          </a:p>
        </p:txBody>
      </p:sp>
      <p:sp>
        <p:nvSpPr>
          <p:cNvPr id="3" name="Title 2">
            <a:extLst>
              <a:ext uri="{FF2B5EF4-FFF2-40B4-BE49-F238E27FC236}">
                <a16:creationId xmlns:a16="http://schemas.microsoft.com/office/drawing/2014/main" id="{DE419867-1EFA-A7D4-90CA-EE49FDE3E807}"/>
              </a:ext>
            </a:extLst>
          </p:cNvPr>
          <p:cNvSpPr>
            <a:spLocks noGrp="1"/>
          </p:cNvSpPr>
          <p:nvPr>
            <p:ph type="title"/>
          </p:nvPr>
        </p:nvSpPr>
        <p:spPr/>
        <p:txBody>
          <a:bodyPr/>
          <a:lstStyle/>
          <a:p>
            <a:r>
              <a:rPr lang="en-IN" dirty="0"/>
              <a:t>Prometheus Features</a:t>
            </a:r>
          </a:p>
        </p:txBody>
      </p:sp>
    </p:spTree>
    <p:extLst>
      <p:ext uri="{BB962C8B-B14F-4D97-AF65-F5344CB8AC3E}">
        <p14:creationId xmlns:p14="http://schemas.microsoft.com/office/powerpoint/2010/main" val="269578977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CFBF743-96D7-459F-9AD9-952E4E4DD369}"/>
              </a:ext>
            </a:extLst>
          </p:cNvPr>
          <p:cNvSpPr>
            <a:spLocks noGrp="1"/>
          </p:cNvSpPr>
          <p:nvPr>
            <p:ph sz="quarter" idx="12"/>
          </p:nvPr>
        </p:nvSpPr>
        <p:spPr/>
        <p:txBody>
          <a:bodyPr/>
          <a:lstStyle/>
          <a:p>
            <a:r>
              <a:rPr lang="en-US" dirty="0"/>
              <a:t>Micrometer provides a simple facade over the instrumentation clients for the most popular monitoring systems.</a:t>
            </a:r>
          </a:p>
          <a:p>
            <a:r>
              <a:rPr lang="en-US" dirty="0"/>
              <a:t>It allows us to instrument JVM-based application code without vendor lock-in. </a:t>
            </a:r>
          </a:p>
          <a:p>
            <a:r>
              <a:rPr lang="en-US" dirty="0"/>
              <a:t>Micrometer is an open-source project and provides a metric facade that exposes metric data in a vendor-neutral format that a monitoring system can understand. </a:t>
            </a:r>
            <a:endParaRPr lang="en-IN" dirty="0"/>
          </a:p>
        </p:txBody>
      </p:sp>
      <p:sp>
        <p:nvSpPr>
          <p:cNvPr id="3" name="Title 2">
            <a:extLst>
              <a:ext uri="{FF2B5EF4-FFF2-40B4-BE49-F238E27FC236}">
                <a16:creationId xmlns:a16="http://schemas.microsoft.com/office/drawing/2014/main" id="{D86386DB-A913-49A5-94FA-913E592C0AAE}"/>
              </a:ext>
            </a:extLst>
          </p:cNvPr>
          <p:cNvSpPr>
            <a:spLocks noGrp="1"/>
          </p:cNvSpPr>
          <p:nvPr>
            <p:ph type="title"/>
          </p:nvPr>
        </p:nvSpPr>
        <p:spPr/>
        <p:txBody>
          <a:bodyPr/>
          <a:lstStyle/>
          <a:p>
            <a:r>
              <a:rPr lang="en-IN" dirty="0"/>
              <a:t>Micrometer Prometheus</a:t>
            </a:r>
          </a:p>
        </p:txBody>
      </p:sp>
    </p:spTree>
    <p:extLst>
      <p:ext uri="{BB962C8B-B14F-4D97-AF65-F5344CB8AC3E}">
        <p14:creationId xmlns:p14="http://schemas.microsoft.com/office/powerpoint/2010/main" val="8398085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CFBF743-96D7-459F-9AD9-952E4E4DD369}"/>
              </a:ext>
            </a:extLst>
          </p:cNvPr>
          <p:cNvSpPr>
            <a:spLocks noGrp="1"/>
          </p:cNvSpPr>
          <p:nvPr>
            <p:ph sz="quarter" idx="12"/>
          </p:nvPr>
        </p:nvSpPr>
        <p:spPr>
          <a:xfrm>
            <a:off x="457201" y="2057399"/>
            <a:ext cx="8228012" cy="4495801"/>
          </a:xfrm>
        </p:spPr>
        <p:txBody>
          <a:bodyPr numCol="3">
            <a:normAutofit/>
          </a:bodyPr>
          <a:lstStyle/>
          <a:p>
            <a:r>
              <a:rPr lang="en-IN" dirty="0" err="1"/>
              <a:t>AppOptics</a:t>
            </a:r>
            <a:endParaRPr lang="en-IN" dirty="0"/>
          </a:p>
          <a:p>
            <a:r>
              <a:rPr lang="en-IN" dirty="0"/>
              <a:t>Azure Monitor</a:t>
            </a:r>
          </a:p>
          <a:p>
            <a:r>
              <a:rPr lang="en-IN" dirty="0"/>
              <a:t>Netflix Atlas</a:t>
            </a:r>
          </a:p>
          <a:p>
            <a:r>
              <a:rPr lang="en-IN" dirty="0"/>
              <a:t>CloudWatch</a:t>
            </a:r>
          </a:p>
          <a:p>
            <a:r>
              <a:rPr lang="en-IN" dirty="0"/>
              <a:t>Datadog</a:t>
            </a:r>
          </a:p>
          <a:p>
            <a:r>
              <a:rPr lang="en-IN" dirty="0"/>
              <a:t>Dynatrace</a:t>
            </a:r>
          </a:p>
          <a:p>
            <a:r>
              <a:rPr lang="en-IN" dirty="0"/>
              <a:t>Elastic</a:t>
            </a:r>
          </a:p>
          <a:p>
            <a:r>
              <a:rPr lang="en-IN" dirty="0"/>
              <a:t>Ganglia</a:t>
            </a:r>
          </a:p>
          <a:p>
            <a:r>
              <a:rPr lang="en-IN" dirty="0"/>
              <a:t>Graphite</a:t>
            </a:r>
          </a:p>
          <a:p>
            <a:r>
              <a:rPr lang="en-IN" dirty="0" err="1"/>
              <a:t>Humio</a:t>
            </a:r>
            <a:endParaRPr lang="en-IN" dirty="0"/>
          </a:p>
          <a:p>
            <a:r>
              <a:rPr lang="en-IN" dirty="0"/>
              <a:t>Influx/</a:t>
            </a:r>
            <a:r>
              <a:rPr lang="en-IN" dirty="0" err="1"/>
              <a:t>Telegraf</a:t>
            </a:r>
            <a:endParaRPr lang="en-IN" dirty="0"/>
          </a:p>
          <a:p>
            <a:r>
              <a:rPr lang="en-IN" dirty="0"/>
              <a:t>JMX</a:t>
            </a:r>
          </a:p>
          <a:p>
            <a:r>
              <a:rPr lang="en-IN" dirty="0" err="1"/>
              <a:t>KairosDB</a:t>
            </a:r>
            <a:endParaRPr lang="en-IN" dirty="0"/>
          </a:p>
          <a:p>
            <a:r>
              <a:rPr lang="en-IN" dirty="0"/>
              <a:t>New Relic</a:t>
            </a:r>
          </a:p>
          <a:p>
            <a:r>
              <a:rPr lang="en-IN" dirty="0"/>
              <a:t>Prometheus</a:t>
            </a:r>
          </a:p>
          <a:p>
            <a:r>
              <a:rPr lang="en-IN" dirty="0" err="1"/>
              <a:t>SignalFx</a:t>
            </a:r>
            <a:endParaRPr lang="en-IN" dirty="0"/>
          </a:p>
          <a:p>
            <a:r>
              <a:rPr lang="en-IN" dirty="0"/>
              <a:t>Google </a:t>
            </a:r>
            <a:r>
              <a:rPr lang="en-IN" dirty="0" err="1"/>
              <a:t>Stackdriver</a:t>
            </a:r>
            <a:endParaRPr lang="en-IN" dirty="0"/>
          </a:p>
          <a:p>
            <a:r>
              <a:rPr lang="en-IN" dirty="0" err="1"/>
              <a:t>StatsD</a:t>
            </a:r>
            <a:endParaRPr lang="en-IN" dirty="0"/>
          </a:p>
          <a:p>
            <a:r>
              <a:rPr lang="en-IN" dirty="0"/>
              <a:t>Wavefront</a:t>
            </a:r>
          </a:p>
        </p:txBody>
      </p:sp>
      <p:sp>
        <p:nvSpPr>
          <p:cNvPr id="3" name="Title 2">
            <a:extLst>
              <a:ext uri="{FF2B5EF4-FFF2-40B4-BE49-F238E27FC236}">
                <a16:creationId xmlns:a16="http://schemas.microsoft.com/office/drawing/2014/main" id="{D86386DB-A913-49A5-94FA-913E592C0AAE}"/>
              </a:ext>
            </a:extLst>
          </p:cNvPr>
          <p:cNvSpPr>
            <a:spLocks noGrp="1"/>
          </p:cNvSpPr>
          <p:nvPr>
            <p:ph type="title"/>
          </p:nvPr>
        </p:nvSpPr>
        <p:spPr/>
        <p:txBody>
          <a:bodyPr/>
          <a:lstStyle/>
          <a:p>
            <a:r>
              <a:rPr lang="en-IN" dirty="0"/>
              <a:t>Monitoring Systems</a:t>
            </a:r>
          </a:p>
        </p:txBody>
      </p:sp>
      <p:sp>
        <p:nvSpPr>
          <p:cNvPr id="4" name="TextBox 3">
            <a:extLst>
              <a:ext uri="{FF2B5EF4-FFF2-40B4-BE49-F238E27FC236}">
                <a16:creationId xmlns:a16="http://schemas.microsoft.com/office/drawing/2014/main" id="{4C430966-C2EB-498A-974E-F1552010FB48}"/>
              </a:ext>
            </a:extLst>
          </p:cNvPr>
          <p:cNvSpPr txBox="1"/>
          <p:nvPr/>
        </p:nvSpPr>
        <p:spPr>
          <a:xfrm>
            <a:off x="457200" y="1347009"/>
            <a:ext cx="7543799" cy="523220"/>
          </a:xfrm>
          <a:prstGeom prst="rect">
            <a:avLst/>
          </a:prstGeom>
          <a:noFill/>
        </p:spPr>
        <p:txBody>
          <a:bodyPr wrap="square" rtlCol="0">
            <a:spAutoFit/>
          </a:bodyPr>
          <a:lstStyle/>
          <a:p>
            <a:r>
              <a:rPr lang="en-US" sz="2800"/>
              <a:t>These monitoring systems are supported:</a:t>
            </a:r>
            <a:endParaRPr lang="en-US" sz="2800" dirty="0"/>
          </a:p>
        </p:txBody>
      </p:sp>
    </p:spTree>
    <p:extLst>
      <p:ext uri="{BB962C8B-B14F-4D97-AF65-F5344CB8AC3E}">
        <p14:creationId xmlns:p14="http://schemas.microsoft.com/office/powerpoint/2010/main" val="23001374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47EEA71-EB75-98F9-A20B-64B023B0BF57}"/>
              </a:ext>
            </a:extLst>
          </p:cNvPr>
          <p:cNvSpPr>
            <a:spLocks noGrp="1"/>
          </p:cNvSpPr>
          <p:nvPr>
            <p:ph sz="quarter" idx="12"/>
          </p:nvPr>
        </p:nvSpPr>
        <p:spPr/>
        <p:txBody>
          <a:bodyPr/>
          <a:lstStyle/>
          <a:p>
            <a:r>
              <a:rPr lang="en-US" dirty="0"/>
              <a:t>Less downtime: Faster detection and fixing means reduced downtime and more customer service.</a:t>
            </a:r>
          </a:p>
          <a:p>
            <a:r>
              <a:rPr lang="en-US" dirty="0"/>
              <a:t>Better decisions: With visibility into system performance, management can make better decisions on resource allocation and strategic improvements.</a:t>
            </a:r>
          </a:p>
          <a:p>
            <a:r>
              <a:rPr lang="en-US" dirty="0"/>
              <a:t>Develop and run faster: Developers and ops teams can catch bottlenecks or failures before they become big problems.</a:t>
            </a:r>
          </a:p>
          <a:p>
            <a:r>
              <a:rPr lang="en-US" dirty="0"/>
              <a:t>Better customer experience: Smoother system operation means less customer friction and better service overall.</a:t>
            </a:r>
            <a:endParaRPr lang="en-IN" dirty="0"/>
          </a:p>
        </p:txBody>
      </p:sp>
      <p:sp>
        <p:nvSpPr>
          <p:cNvPr id="2" name="Title 1">
            <a:extLst>
              <a:ext uri="{FF2B5EF4-FFF2-40B4-BE49-F238E27FC236}">
                <a16:creationId xmlns:a16="http://schemas.microsoft.com/office/drawing/2014/main" id="{37B7B1B9-040D-CA74-D522-C3D0423FC5DE}"/>
              </a:ext>
            </a:extLst>
          </p:cNvPr>
          <p:cNvSpPr>
            <a:spLocks noGrp="1"/>
          </p:cNvSpPr>
          <p:nvPr>
            <p:ph type="title"/>
          </p:nvPr>
        </p:nvSpPr>
        <p:spPr/>
        <p:txBody>
          <a:bodyPr/>
          <a:lstStyle/>
          <a:p>
            <a:r>
              <a:rPr lang="en-IN" dirty="0"/>
              <a:t>Need for Comprehensive Observability</a:t>
            </a:r>
          </a:p>
        </p:txBody>
      </p:sp>
    </p:spTree>
    <p:extLst>
      <p:ext uri="{BB962C8B-B14F-4D97-AF65-F5344CB8AC3E}">
        <p14:creationId xmlns:p14="http://schemas.microsoft.com/office/powerpoint/2010/main" val="35767997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98D60EA-1A5F-F2A4-FDE1-69B08E433117}"/>
              </a:ext>
            </a:extLst>
          </p:cNvPr>
          <p:cNvSpPr>
            <a:spLocks noGrp="1"/>
          </p:cNvSpPr>
          <p:nvPr>
            <p:ph sz="quarter" idx="12"/>
          </p:nvPr>
        </p:nvSpPr>
        <p:spPr/>
        <p:txBody>
          <a:bodyPr/>
          <a:lstStyle/>
          <a:p>
            <a:r>
              <a:rPr lang="en-US" dirty="0"/>
              <a:t>To get metrics, Prometheus requires an exposed HTTP endpoint. </a:t>
            </a:r>
          </a:p>
          <a:p>
            <a:r>
              <a:rPr lang="en-US" dirty="0"/>
              <a:t>Once an endpoint is available, Prometheus can start scraping numerical data, capture it as a time series, and store it in a local database suited to time-series data. </a:t>
            </a:r>
          </a:p>
          <a:p>
            <a:r>
              <a:rPr lang="en-US" dirty="0"/>
              <a:t>Prometheus can also be integrated with remote storage repositories.</a:t>
            </a:r>
            <a:endParaRPr lang="en-IN" dirty="0"/>
          </a:p>
        </p:txBody>
      </p:sp>
      <p:sp>
        <p:nvSpPr>
          <p:cNvPr id="3" name="Title 2">
            <a:extLst>
              <a:ext uri="{FF2B5EF4-FFF2-40B4-BE49-F238E27FC236}">
                <a16:creationId xmlns:a16="http://schemas.microsoft.com/office/drawing/2014/main" id="{C2D51E79-776B-1178-CED0-BAB7B9EC263C}"/>
              </a:ext>
            </a:extLst>
          </p:cNvPr>
          <p:cNvSpPr>
            <a:spLocks noGrp="1"/>
          </p:cNvSpPr>
          <p:nvPr>
            <p:ph type="title"/>
          </p:nvPr>
        </p:nvSpPr>
        <p:spPr/>
        <p:txBody>
          <a:bodyPr/>
          <a:lstStyle/>
          <a:p>
            <a:r>
              <a:rPr lang="en-US" dirty="0"/>
              <a:t>How Does Prometheus Monitoring Work?</a:t>
            </a:r>
            <a:endParaRPr lang="en-IN" dirty="0"/>
          </a:p>
        </p:txBody>
      </p:sp>
    </p:spTree>
    <p:extLst>
      <p:ext uri="{BB962C8B-B14F-4D97-AF65-F5344CB8AC3E}">
        <p14:creationId xmlns:p14="http://schemas.microsoft.com/office/powerpoint/2010/main" val="122129062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98D60EA-1A5F-F2A4-FDE1-69B08E433117}"/>
              </a:ext>
            </a:extLst>
          </p:cNvPr>
          <p:cNvSpPr>
            <a:spLocks noGrp="1"/>
          </p:cNvSpPr>
          <p:nvPr>
            <p:ph sz="quarter" idx="12"/>
          </p:nvPr>
        </p:nvSpPr>
        <p:spPr/>
        <p:txBody>
          <a:bodyPr/>
          <a:lstStyle/>
          <a:p>
            <a:r>
              <a:rPr lang="en-US" dirty="0"/>
              <a:t>Users can leverage queries to create temporary times series from the source. </a:t>
            </a:r>
          </a:p>
          <a:p>
            <a:r>
              <a:rPr lang="en-US" dirty="0"/>
              <a:t>These series are defined by metric names and labels.</a:t>
            </a:r>
          </a:p>
          <a:p>
            <a:r>
              <a:rPr lang="en-US" dirty="0"/>
              <a:t>Queries are written in PromQL, a unique language that allows users to choose and aggregate time-series data in real time. </a:t>
            </a:r>
          </a:p>
          <a:p>
            <a:r>
              <a:rPr lang="en-US" dirty="0"/>
              <a:t>PromQL can also help us establish alert conditions, resulting in notifications to external systems like email, PagerDuty, or Slack.</a:t>
            </a:r>
            <a:endParaRPr lang="en-IN" dirty="0"/>
          </a:p>
        </p:txBody>
      </p:sp>
      <p:sp>
        <p:nvSpPr>
          <p:cNvPr id="3" name="Title 2">
            <a:extLst>
              <a:ext uri="{FF2B5EF4-FFF2-40B4-BE49-F238E27FC236}">
                <a16:creationId xmlns:a16="http://schemas.microsoft.com/office/drawing/2014/main" id="{C2D51E79-776B-1178-CED0-BAB7B9EC263C}"/>
              </a:ext>
            </a:extLst>
          </p:cNvPr>
          <p:cNvSpPr>
            <a:spLocks noGrp="1"/>
          </p:cNvSpPr>
          <p:nvPr>
            <p:ph type="title"/>
          </p:nvPr>
        </p:nvSpPr>
        <p:spPr/>
        <p:txBody>
          <a:bodyPr/>
          <a:lstStyle/>
          <a:p>
            <a:r>
              <a:rPr lang="en-US" dirty="0"/>
              <a:t>How Does Prometheus Monitoring Work?</a:t>
            </a:r>
            <a:endParaRPr lang="en-IN" dirty="0"/>
          </a:p>
        </p:txBody>
      </p:sp>
    </p:spTree>
    <p:extLst>
      <p:ext uri="{BB962C8B-B14F-4D97-AF65-F5344CB8AC3E}">
        <p14:creationId xmlns:p14="http://schemas.microsoft.com/office/powerpoint/2010/main" val="408212446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98D60EA-1A5F-F2A4-FDE1-69B08E433117}"/>
              </a:ext>
            </a:extLst>
          </p:cNvPr>
          <p:cNvSpPr>
            <a:spLocks noGrp="1"/>
          </p:cNvSpPr>
          <p:nvPr>
            <p:ph sz="quarter" idx="12"/>
          </p:nvPr>
        </p:nvSpPr>
        <p:spPr/>
        <p:txBody>
          <a:bodyPr/>
          <a:lstStyle/>
          <a:p>
            <a:r>
              <a:rPr lang="en-US" dirty="0"/>
              <a:t>Prometheus can display collected data in tabular or graph form, shown in its web-based user interface.</a:t>
            </a:r>
          </a:p>
          <a:p>
            <a:r>
              <a:rPr lang="en-US" dirty="0"/>
              <a:t>We can also use APIs to integrate with third-party visualization solutions like Grafana.</a:t>
            </a:r>
            <a:endParaRPr lang="en-IN" dirty="0"/>
          </a:p>
        </p:txBody>
      </p:sp>
      <p:sp>
        <p:nvSpPr>
          <p:cNvPr id="3" name="Title 2">
            <a:extLst>
              <a:ext uri="{FF2B5EF4-FFF2-40B4-BE49-F238E27FC236}">
                <a16:creationId xmlns:a16="http://schemas.microsoft.com/office/drawing/2014/main" id="{C2D51E79-776B-1178-CED0-BAB7B9EC263C}"/>
              </a:ext>
            </a:extLst>
          </p:cNvPr>
          <p:cNvSpPr>
            <a:spLocks noGrp="1"/>
          </p:cNvSpPr>
          <p:nvPr>
            <p:ph type="title"/>
          </p:nvPr>
        </p:nvSpPr>
        <p:spPr/>
        <p:txBody>
          <a:bodyPr/>
          <a:lstStyle/>
          <a:p>
            <a:r>
              <a:rPr lang="en-US" dirty="0"/>
              <a:t>How Does Prometheus Monitoring Work?</a:t>
            </a:r>
            <a:endParaRPr lang="en-IN" dirty="0"/>
          </a:p>
        </p:txBody>
      </p:sp>
    </p:spTree>
    <p:extLst>
      <p:ext uri="{BB962C8B-B14F-4D97-AF65-F5344CB8AC3E}">
        <p14:creationId xmlns:p14="http://schemas.microsoft.com/office/powerpoint/2010/main" val="207983287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98D60EA-1A5F-F2A4-FDE1-69B08E433117}"/>
              </a:ext>
            </a:extLst>
          </p:cNvPr>
          <p:cNvSpPr>
            <a:spLocks noGrp="1"/>
          </p:cNvSpPr>
          <p:nvPr>
            <p:ph sz="quarter" idx="12"/>
          </p:nvPr>
        </p:nvSpPr>
        <p:spPr/>
        <p:txBody>
          <a:bodyPr/>
          <a:lstStyle/>
          <a:p>
            <a:r>
              <a:rPr lang="en-US" dirty="0"/>
              <a:t>Prometheus is a versatile monitoring tool, which you can use to monitor a variety of infrastructure and application metrics.</a:t>
            </a:r>
          </a:p>
          <a:p>
            <a:r>
              <a:rPr lang="en-US" dirty="0"/>
              <a:t>Use Cases</a:t>
            </a:r>
          </a:p>
          <a:p>
            <a:pPr lvl="1"/>
            <a:r>
              <a:rPr lang="en-IN" dirty="0"/>
              <a:t>Service Metrics</a:t>
            </a:r>
          </a:p>
          <a:p>
            <a:pPr lvl="1"/>
            <a:r>
              <a:rPr lang="en-IN" dirty="0"/>
              <a:t>Host Metrics</a:t>
            </a:r>
          </a:p>
          <a:p>
            <a:pPr lvl="1"/>
            <a:r>
              <a:rPr lang="en-IN" dirty="0"/>
              <a:t>Website Uptime/Up Status</a:t>
            </a:r>
          </a:p>
          <a:p>
            <a:pPr lvl="1"/>
            <a:r>
              <a:rPr lang="en-IN" dirty="0"/>
              <a:t>Cronjobs</a:t>
            </a:r>
          </a:p>
        </p:txBody>
      </p:sp>
      <p:sp>
        <p:nvSpPr>
          <p:cNvPr id="3" name="Title 2">
            <a:extLst>
              <a:ext uri="{FF2B5EF4-FFF2-40B4-BE49-F238E27FC236}">
                <a16:creationId xmlns:a16="http://schemas.microsoft.com/office/drawing/2014/main" id="{C2D51E79-776B-1178-CED0-BAB7B9EC263C}"/>
              </a:ext>
            </a:extLst>
          </p:cNvPr>
          <p:cNvSpPr>
            <a:spLocks noGrp="1"/>
          </p:cNvSpPr>
          <p:nvPr>
            <p:ph type="title"/>
          </p:nvPr>
        </p:nvSpPr>
        <p:spPr/>
        <p:txBody>
          <a:bodyPr/>
          <a:lstStyle/>
          <a:p>
            <a:r>
              <a:rPr lang="en-US" dirty="0"/>
              <a:t>What Can You Monitor with Prometheus?</a:t>
            </a:r>
            <a:endParaRPr lang="en-IN" dirty="0"/>
          </a:p>
        </p:txBody>
      </p:sp>
    </p:spTree>
    <p:extLst>
      <p:ext uri="{BB962C8B-B14F-4D97-AF65-F5344CB8AC3E}">
        <p14:creationId xmlns:p14="http://schemas.microsoft.com/office/powerpoint/2010/main" val="312900566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98D60EA-1A5F-F2A4-FDE1-69B08E433117}"/>
              </a:ext>
            </a:extLst>
          </p:cNvPr>
          <p:cNvSpPr>
            <a:spLocks noGrp="1"/>
          </p:cNvSpPr>
          <p:nvPr>
            <p:ph sz="quarter" idx="12"/>
          </p:nvPr>
        </p:nvSpPr>
        <p:spPr>
          <a:xfrm>
            <a:off x="457201" y="1381125"/>
            <a:ext cx="8228012" cy="5172075"/>
          </a:xfrm>
        </p:spPr>
        <p:txBody>
          <a:bodyPr>
            <a:normAutofit fontScale="92500" lnSpcReduction="20000"/>
          </a:bodyPr>
          <a:lstStyle/>
          <a:p>
            <a:r>
              <a:rPr lang="en-US" dirty="0"/>
              <a:t>Prometheus is typically used to collect numeric metrics from services that run 24/7.</a:t>
            </a:r>
          </a:p>
          <a:p>
            <a:r>
              <a:rPr lang="en-US" dirty="0"/>
              <a:t>It allows metric data to be accessed via HTTP endpoints.</a:t>
            </a:r>
          </a:p>
          <a:p>
            <a:r>
              <a:rPr lang="en-US" dirty="0"/>
              <a:t>This can be done manually or with various client libraries.</a:t>
            </a:r>
          </a:p>
          <a:p>
            <a:r>
              <a:rPr lang="en-US" dirty="0"/>
              <a:t>Prometheus exposes data using a simple format, with a new line for each metric, separated with line feed characters. </a:t>
            </a:r>
          </a:p>
          <a:p>
            <a:r>
              <a:rPr lang="en-US" dirty="0"/>
              <a:t>The file is published on an HTTP server that Prometheus can query and scrape metrics from based on the specified path, port, and hostname.</a:t>
            </a:r>
          </a:p>
          <a:p>
            <a:r>
              <a:rPr lang="en-US" dirty="0"/>
              <a:t>Prometheus can also be used for distributed services, which are run on multiple hosts. </a:t>
            </a:r>
          </a:p>
          <a:p>
            <a:r>
              <a:rPr lang="en-US" dirty="0"/>
              <a:t>Each instance publishes its own metrics and has a name that Prometheus can distinguish.</a:t>
            </a:r>
            <a:endParaRPr lang="en-IN" dirty="0"/>
          </a:p>
        </p:txBody>
      </p:sp>
      <p:sp>
        <p:nvSpPr>
          <p:cNvPr id="3" name="Title 2">
            <a:extLst>
              <a:ext uri="{FF2B5EF4-FFF2-40B4-BE49-F238E27FC236}">
                <a16:creationId xmlns:a16="http://schemas.microsoft.com/office/drawing/2014/main" id="{C2D51E79-776B-1178-CED0-BAB7B9EC263C}"/>
              </a:ext>
            </a:extLst>
          </p:cNvPr>
          <p:cNvSpPr>
            <a:spLocks noGrp="1"/>
          </p:cNvSpPr>
          <p:nvPr>
            <p:ph type="title"/>
          </p:nvPr>
        </p:nvSpPr>
        <p:spPr/>
        <p:txBody>
          <a:bodyPr/>
          <a:lstStyle/>
          <a:p>
            <a:r>
              <a:rPr lang="en-US" dirty="0"/>
              <a:t>Service Metrics</a:t>
            </a:r>
            <a:endParaRPr lang="en-IN" dirty="0"/>
          </a:p>
        </p:txBody>
      </p:sp>
    </p:spTree>
    <p:extLst>
      <p:ext uri="{BB962C8B-B14F-4D97-AF65-F5344CB8AC3E}">
        <p14:creationId xmlns:p14="http://schemas.microsoft.com/office/powerpoint/2010/main" val="358291450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98D60EA-1A5F-F2A4-FDE1-69B08E433117}"/>
              </a:ext>
            </a:extLst>
          </p:cNvPr>
          <p:cNvSpPr>
            <a:spLocks noGrp="1"/>
          </p:cNvSpPr>
          <p:nvPr>
            <p:ph sz="quarter" idx="12"/>
          </p:nvPr>
        </p:nvSpPr>
        <p:spPr>
          <a:xfrm>
            <a:off x="457201" y="1381125"/>
            <a:ext cx="8228012" cy="5172075"/>
          </a:xfrm>
        </p:spPr>
        <p:txBody>
          <a:bodyPr>
            <a:normAutofit/>
          </a:bodyPr>
          <a:lstStyle/>
          <a:p>
            <a:r>
              <a:rPr lang="en-US" dirty="0"/>
              <a:t>We can monitor the operating system to identify when a server’s hard disk is full or if a server operates constantly at 100% CPU. </a:t>
            </a:r>
          </a:p>
          <a:p>
            <a:r>
              <a:rPr lang="en-US" dirty="0"/>
              <a:t>We can install a special exporter on the host to collect the operating system information and publish it to an HTTP-reachable location.</a:t>
            </a:r>
            <a:endParaRPr lang="en-IN" dirty="0"/>
          </a:p>
        </p:txBody>
      </p:sp>
      <p:sp>
        <p:nvSpPr>
          <p:cNvPr id="3" name="Title 2">
            <a:extLst>
              <a:ext uri="{FF2B5EF4-FFF2-40B4-BE49-F238E27FC236}">
                <a16:creationId xmlns:a16="http://schemas.microsoft.com/office/drawing/2014/main" id="{C2D51E79-776B-1178-CED0-BAB7B9EC263C}"/>
              </a:ext>
            </a:extLst>
          </p:cNvPr>
          <p:cNvSpPr>
            <a:spLocks noGrp="1"/>
          </p:cNvSpPr>
          <p:nvPr>
            <p:ph type="title"/>
          </p:nvPr>
        </p:nvSpPr>
        <p:spPr/>
        <p:txBody>
          <a:bodyPr/>
          <a:lstStyle/>
          <a:p>
            <a:r>
              <a:rPr lang="en-US" dirty="0"/>
              <a:t>Host Metrics</a:t>
            </a:r>
            <a:endParaRPr lang="en-IN" dirty="0"/>
          </a:p>
        </p:txBody>
      </p:sp>
    </p:spTree>
    <p:extLst>
      <p:ext uri="{BB962C8B-B14F-4D97-AF65-F5344CB8AC3E}">
        <p14:creationId xmlns:p14="http://schemas.microsoft.com/office/powerpoint/2010/main" val="191990982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98D60EA-1A5F-F2A4-FDE1-69B08E433117}"/>
              </a:ext>
            </a:extLst>
          </p:cNvPr>
          <p:cNvSpPr>
            <a:spLocks noGrp="1"/>
          </p:cNvSpPr>
          <p:nvPr>
            <p:ph sz="quarter" idx="12"/>
          </p:nvPr>
        </p:nvSpPr>
        <p:spPr>
          <a:xfrm>
            <a:off x="457201" y="1381125"/>
            <a:ext cx="8228012" cy="5172075"/>
          </a:xfrm>
        </p:spPr>
        <p:txBody>
          <a:bodyPr>
            <a:normAutofit/>
          </a:bodyPr>
          <a:lstStyle/>
          <a:p>
            <a:r>
              <a:rPr lang="en-US" dirty="0"/>
              <a:t>Prometheus doesn’t usually monitor website status, but we can use a black box exporter to enable this.</a:t>
            </a:r>
          </a:p>
          <a:p>
            <a:r>
              <a:rPr lang="en-US" dirty="0"/>
              <a:t>We specify the target URL to query an endpoint.</a:t>
            </a:r>
          </a:p>
          <a:p>
            <a:r>
              <a:rPr lang="en-US" dirty="0"/>
              <a:t>It performs an uptime check to receive information such as the website’s response time. </a:t>
            </a:r>
          </a:p>
          <a:p>
            <a:r>
              <a:rPr lang="en-US" dirty="0"/>
              <a:t>We define the hosts to be queried in the </a:t>
            </a:r>
            <a:r>
              <a:rPr lang="en-US" dirty="0" err="1"/>
              <a:t>prometheus.yml</a:t>
            </a:r>
            <a:r>
              <a:rPr lang="en-US" dirty="0"/>
              <a:t> configuration file, using </a:t>
            </a:r>
            <a:r>
              <a:rPr lang="en-US" dirty="0" err="1"/>
              <a:t>relabel_configs</a:t>
            </a:r>
            <a:r>
              <a:rPr lang="en-US" dirty="0"/>
              <a:t> to ensure Prometheus uses the black box exporter.</a:t>
            </a:r>
            <a:endParaRPr lang="en-IN" dirty="0"/>
          </a:p>
        </p:txBody>
      </p:sp>
      <p:sp>
        <p:nvSpPr>
          <p:cNvPr id="3" name="Title 2">
            <a:extLst>
              <a:ext uri="{FF2B5EF4-FFF2-40B4-BE49-F238E27FC236}">
                <a16:creationId xmlns:a16="http://schemas.microsoft.com/office/drawing/2014/main" id="{C2D51E79-776B-1178-CED0-BAB7B9EC263C}"/>
              </a:ext>
            </a:extLst>
          </p:cNvPr>
          <p:cNvSpPr>
            <a:spLocks noGrp="1"/>
          </p:cNvSpPr>
          <p:nvPr>
            <p:ph type="title"/>
          </p:nvPr>
        </p:nvSpPr>
        <p:spPr/>
        <p:txBody>
          <a:bodyPr/>
          <a:lstStyle/>
          <a:p>
            <a:r>
              <a:rPr lang="en-US" dirty="0"/>
              <a:t>Website Uptime/Up Status</a:t>
            </a:r>
            <a:endParaRPr lang="en-IN" dirty="0"/>
          </a:p>
        </p:txBody>
      </p:sp>
    </p:spTree>
    <p:extLst>
      <p:ext uri="{BB962C8B-B14F-4D97-AF65-F5344CB8AC3E}">
        <p14:creationId xmlns:p14="http://schemas.microsoft.com/office/powerpoint/2010/main" val="193012719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98D60EA-1A5F-F2A4-FDE1-69B08E433117}"/>
              </a:ext>
            </a:extLst>
          </p:cNvPr>
          <p:cNvSpPr>
            <a:spLocks noGrp="1"/>
          </p:cNvSpPr>
          <p:nvPr>
            <p:ph sz="quarter" idx="12"/>
          </p:nvPr>
        </p:nvSpPr>
        <p:spPr>
          <a:xfrm>
            <a:off x="457201" y="1381125"/>
            <a:ext cx="8228012" cy="5172075"/>
          </a:xfrm>
        </p:spPr>
        <p:txBody>
          <a:bodyPr>
            <a:normAutofit/>
          </a:bodyPr>
          <a:lstStyle/>
          <a:p>
            <a:r>
              <a:rPr lang="en-US" dirty="0"/>
              <a:t>To check if a cronjob is running at the specified intervals, we can use the Push Gateway to display metrics to Prometheus through an HTTP endpoint.</a:t>
            </a:r>
          </a:p>
          <a:p>
            <a:r>
              <a:rPr lang="en-US" dirty="0"/>
              <a:t>We can push the timestamp of the last successful job (i.e. a backup job) to the Gateway and compare it with the current time in Prometheus. </a:t>
            </a:r>
          </a:p>
          <a:p>
            <a:r>
              <a:rPr lang="en-US" dirty="0"/>
              <a:t>If the time exceeds the specified threshold, the monitor times out and triggers an alert.</a:t>
            </a:r>
            <a:endParaRPr lang="en-IN" dirty="0"/>
          </a:p>
        </p:txBody>
      </p:sp>
      <p:sp>
        <p:nvSpPr>
          <p:cNvPr id="3" name="Title 2">
            <a:extLst>
              <a:ext uri="{FF2B5EF4-FFF2-40B4-BE49-F238E27FC236}">
                <a16:creationId xmlns:a16="http://schemas.microsoft.com/office/drawing/2014/main" id="{C2D51E79-776B-1178-CED0-BAB7B9EC263C}"/>
              </a:ext>
            </a:extLst>
          </p:cNvPr>
          <p:cNvSpPr>
            <a:spLocks noGrp="1"/>
          </p:cNvSpPr>
          <p:nvPr>
            <p:ph type="title"/>
          </p:nvPr>
        </p:nvSpPr>
        <p:spPr/>
        <p:txBody>
          <a:bodyPr/>
          <a:lstStyle/>
          <a:p>
            <a:r>
              <a:rPr lang="en-US" dirty="0"/>
              <a:t>Cronjobs</a:t>
            </a:r>
            <a:endParaRPr lang="en-IN" dirty="0"/>
          </a:p>
        </p:txBody>
      </p:sp>
    </p:spTree>
    <p:extLst>
      <p:ext uri="{BB962C8B-B14F-4D97-AF65-F5344CB8AC3E}">
        <p14:creationId xmlns:p14="http://schemas.microsoft.com/office/powerpoint/2010/main" val="340962568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98D60EA-1A5F-F2A4-FDE1-69B08E433117}"/>
              </a:ext>
            </a:extLst>
          </p:cNvPr>
          <p:cNvSpPr>
            <a:spLocks noGrp="1"/>
          </p:cNvSpPr>
          <p:nvPr>
            <p:ph sz="quarter" idx="12"/>
          </p:nvPr>
        </p:nvSpPr>
        <p:spPr>
          <a:xfrm>
            <a:off x="457201" y="1381125"/>
            <a:ext cx="8228012" cy="5172075"/>
          </a:xfrm>
        </p:spPr>
        <p:txBody>
          <a:bodyPr>
            <a:normAutofit/>
          </a:bodyPr>
          <a:lstStyle/>
          <a:p>
            <a:r>
              <a:rPr lang="en-US" dirty="0"/>
              <a:t>The client libraries of Prometheus </a:t>
            </a:r>
            <a:r>
              <a:rPr lang="en-US"/>
              <a:t>offer three </a:t>
            </a:r>
            <a:r>
              <a:rPr lang="en-US" dirty="0"/>
              <a:t>core types of metrics. </a:t>
            </a:r>
          </a:p>
          <a:p>
            <a:r>
              <a:rPr lang="en-US" dirty="0"/>
              <a:t>However, the Prometheus server does not currently save these metrics as different data types. </a:t>
            </a:r>
          </a:p>
          <a:p>
            <a:r>
              <a:rPr lang="en-US" dirty="0"/>
              <a:t>Instead, it flattens all information into an untyped time series.</a:t>
            </a:r>
            <a:endParaRPr lang="en-IN" dirty="0"/>
          </a:p>
        </p:txBody>
      </p:sp>
      <p:sp>
        <p:nvSpPr>
          <p:cNvPr id="3" name="Title 2">
            <a:extLst>
              <a:ext uri="{FF2B5EF4-FFF2-40B4-BE49-F238E27FC236}">
                <a16:creationId xmlns:a16="http://schemas.microsoft.com/office/drawing/2014/main" id="{C2D51E79-776B-1178-CED0-BAB7B9EC263C}"/>
              </a:ext>
            </a:extLst>
          </p:cNvPr>
          <p:cNvSpPr>
            <a:spLocks noGrp="1"/>
          </p:cNvSpPr>
          <p:nvPr>
            <p:ph type="title"/>
          </p:nvPr>
        </p:nvSpPr>
        <p:spPr/>
        <p:txBody>
          <a:bodyPr/>
          <a:lstStyle/>
          <a:p>
            <a:r>
              <a:rPr lang="en-US" dirty="0"/>
              <a:t>Prometheus Metric Types</a:t>
            </a:r>
            <a:endParaRPr lang="en-IN" dirty="0"/>
          </a:p>
        </p:txBody>
      </p:sp>
    </p:spTree>
    <p:extLst>
      <p:ext uri="{BB962C8B-B14F-4D97-AF65-F5344CB8AC3E}">
        <p14:creationId xmlns:p14="http://schemas.microsoft.com/office/powerpoint/2010/main" val="153075063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98D60EA-1A5F-F2A4-FDE1-69B08E433117}"/>
              </a:ext>
            </a:extLst>
          </p:cNvPr>
          <p:cNvSpPr>
            <a:spLocks noGrp="1"/>
          </p:cNvSpPr>
          <p:nvPr>
            <p:ph sz="quarter" idx="12"/>
          </p:nvPr>
        </p:nvSpPr>
        <p:spPr>
          <a:xfrm>
            <a:off x="457201" y="1381125"/>
            <a:ext cx="8228012" cy="5172075"/>
          </a:xfrm>
        </p:spPr>
        <p:txBody>
          <a:bodyPr>
            <a:normAutofit fontScale="92500" lnSpcReduction="20000"/>
          </a:bodyPr>
          <a:lstStyle/>
          <a:p>
            <a:r>
              <a:rPr lang="en-US" dirty="0"/>
              <a:t>Counter</a:t>
            </a:r>
          </a:p>
          <a:p>
            <a:pPr lvl="1"/>
            <a:r>
              <a:rPr lang="en-US" dirty="0"/>
              <a:t>This is a cumulative metric. It represents a single monotonically-increasing counter, and its value can either increase or be reset to zero on restart.</a:t>
            </a:r>
          </a:p>
          <a:p>
            <a:r>
              <a:rPr lang="en-IN" dirty="0"/>
              <a:t>Gauge</a:t>
            </a:r>
          </a:p>
          <a:p>
            <a:pPr lvl="1"/>
            <a:r>
              <a:rPr lang="en-US" dirty="0"/>
              <a:t>This metric represents one numerical value, which can arbitrarily go down and up. </a:t>
            </a:r>
          </a:p>
          <a:p>
            <a:pPr lvl="1"/>
            <a:r>
              <a:rPr lang="en-US" dirty="0"/>
              <a:t>A gauge is often used to measure values like current memory usage or temperatures.</a:t>
            </a:r>
            <a:endParaRPr lang="en-IN" dirty="0"/>
          </a:p>
          <a:p>
            <a:r>
              <a:rPr lang="en-IN" dirty="0"/>
              <a:t>Histogram</a:t>
            </a:r>
          </a:p>
          <a:p>
            <a:pPr lvl="1"/>
            <a:r>
              <a:rPr lang="en-US" dirty="0"/>
              <a:t>A histogram samples observations, such as request durations or response sizes. </a:t>
            </a:r>
          </a:p>
          <a:p>
            <a:pPr lvl="1"/>
            <a:r>
              <a:rPr lang="en-US" dirty="0"/>
              <a:t>It then counts the observations in a configurable bucket. </a:t>
            </a:r>
          </a:p>
          <a:p>
            <a:pPr lvl="1"/>
            <a:r>
              <a:rPr lang="en-US" dirty="0"/>
              <a:t>A histogram can also provide a total sum of all the observed values.</a:t>
            </a:r>
            <a:endParaRPr lang="en-IN" dirty="0"/>
          </a:p>
        </p:txBody>
      </p:sp>
      <p:sp>
        <p:nvSpPr>
          <p:cNvPr id="3" name="Title 2">
            <a:extLst>
              <a:ext uri="{FF2B5EF4-FFF2-40B4-BE49-F238E27FC236}">
                <a16:creationId xmlns:a16="http://schemas.microsoft.com/office/drawing/2014/main" id="{C2D51E79-776B-1178-CED0-BAB7B9EC263C}"/>
              </a:ext>
            </a:extLst>
          </p:cNvPr>
          <p:cNvSpPr>
            <a:spLocks noGrp="1"/>
          </p:cNvSpPr>
          <p:nvPr>
            <p:ph type="title"/>
          </p:nvPr>
        </p:nvSpPr>
        <p:spPr/>
        <p:txBody>
          <a:bodyPr/>
          <a:lstStyle/>
          <a:p>
            <a:r>
              <a:rPr lang="en-US" dirty="0"/>
              <a:t>Prometheus Metric Types</a:t>
            </a:r>
            <a:endParaRPr lang="en-IN" dirty="0"/>
          </a:p>
        </p:txBody>
      </p:sp>
    </p:spTree>
    <p:extLst>
      <p:ext uri="{BB962C8B-B14F-4D97-AF65-F5344CB8AC3E}">
        <p14:creationId xmlns:p14="http://schemas.microsoft.com/office/powerpoint/2010/main" val="7355574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8C43D9C-5CC9-4A4C-3030-3E372F61F9A0}"/>
              </a:ext>
            </a:extLst>
          </p:cNvPr>
          <p:cNvSpPr>
            <a:spLocks noGrp="1"/>
          </p:cNvSpPr>
          <p:nvPr>
            <p:ph type="title"/>
          </p:nvPr>
        </p:nvSpPr>
        <p:spPr/>
        <p:txBody>
          <a:bodyPr/>
          <a:lstStyle/>
          <a:p>
            <a:r>
              <a:rPr lang="en-IN" dirty="0"/>
              <a:t>Observability vs Monitoring</a:t>
            </a:r>
          </a:p>
        </p:txBody>
      </p:sp>
      <p:pic>
        <p:nvPicPr>
          <p:cNvPr id="7170" name="Picture 2">
            <a:extLst>
              <a:ext uri="{FF2B5EF4-FFF2-40B4-BE49-F238E27FC236}">
                <a16:creationId xmlns:a16="http://schemas.microsoft.com/office/drawing/2014/main" id="{589675B6-7A48-9F1F-0B53-5633748101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1530" y="1828800"/>
            <a:ext cx="8429625" cy="3667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816132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B874A2A-37CB-7CF3-DEBA-CB1159DE3DA3}"/>
              </a:ext>
            </a:extLst>
          </p:cNvPr>
          <p:cNvSpPr>
            <a:spLocks noGrp="1"/>
          </p:cNvSpPr>
          <p:nvPr>
            <p:ph sz="quarter" idx="12"/>
          </p:nvPr>
        </p:nvSpPr>
        <p:spPr/>
        <p:txBody>
          <a:bodyPr/>
          <a:lstStyle/>
          <a:p>
            <a:r>
              <a:rPr lang="en-US" dirty="0"/>
              <a:t>Prometheus follows a </a:t>
            </a:r>
            <a:r>
              <a:rPr lang="en-US" b="1" dirty="0"/>
              <a:t>pull-based model</a:t>
            </a:r>
            <a:r>
              <a:rPr lang="en-US" dirty="0"/>
              <a:t> where it scrapes metrics from monitored targets at specified intervals. </a:t>
            </a:r>
          </a:p>
          <a:p>
            <a:r>
              <a:rPr lang="en-US" dirty="0"/>
              <a:t>It uses a multi-dimensional data model for storing time-series data and provides a flexible query language called </a:t>
            </a:r>
            <a:r>
              <a:rPr lang="en-US" b="1" dirty="0"/>
              <a:t>PromQL</a:t>
            </a:r>
            <a:r>
              <a:rPr lang="en-US" dirty="0"/>
              <a:t> to retrieve and analyze this data. </a:t>
            </a:r>
          </a:p>
          <a:p>
            <a:r>
              <a:rPr lang="en-US" dirty="0"/>
              <a:t>Prometheus is a standalone service that doesn’t require external storage.</a:t>
            </a:r>
            <a:endParaRPr lang="en-IN" dirty="0"/>
          </a:p>
        </p:txBody>
      </p:sp>
      <p:sp>
        <p:nvSpPr>
          <p:cNvPr id="3" name="Title 2">
            <a:extLst>
              <a:ext uri="{FF2B5EF4-FFF2-40B4-BE49-F238E27FC236}">
                <a16:creationId xmlns:a16="http://schemas.microsoft.com/office/drawing/2014/main" id="{DBE6716F-E117-540E-2538-AF37D6DE0572}"/>
              </a:ext>
            </a:extLst>
          </p:cNvPr>
          <p:cNvSpPr>
            <a:spLocks noGrp="1"/>
          </p:cNvSpPr>
          <p:nvPr>
            <p:ph type="title"/>
          </p:nvPr>
        </p:nvSpPr>
        <p:spPr/>
        <p:txBody>
          <a:bodyPr/>
          <a:lstStyle/>
          <a:p>
            <a:r>
              <a:rPr lang="en-IN" dirty="0"/>
              <a:t>Prometheus Architecture</a:t>
            </a:r>
          </a:p>
        </p:txBody>
      </p:sp>
    </p:spTree>
    <p:extLst>
      <p:ext uri="{BB962C8B-B14F-4D97-AF65-F5344CB8AC3E}">
        <p14:creationId xmlns:p14="http://schemas.microsoft.com/office/powerpoint/2010/main" val="60504887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B874A2A-37CB-7CF3-DEBA-CB1159DE3DA3}"/>
              </a:ext>
            </a:extLst>
          </p:cNvPr>
          <p:cNvSpPr>
            <a:spLocks noGrp="1"/>
          </p:cNvSpPr>
          <p:nvPr>
            <p:ph sz="quarter" idx="12"/>
          </p:nvPr>
        </p:nvSpPr>
        <p:spPr/>
        <p:txBody>
          <a:bodyPr/>
          <a:lstStyle/>
          <a:p>
            <a:r>
              <a:rPr lang="en-US" b="1" dirty="0"/>
              <a:t>Key Components of Prometheus Architecture:</a:t>
            </a:r>
          </a:p>
          <a:p>
            <a:pPr>
              <a:buFont typeface="+mj-lt"/>
              <a:buAutoNum type="arabicPeriod"/>
            </a:pPr>
            <a:r>
              <a:rPr lang="en-US" b="1" dirty="0"/>
              <a:t>Prometheus Server:</a:t>
            </a:r>
            <a:endParaRPr lang="en-US" dirty="0"/>
          </a:p>
          <a:p>
            <a:pPr marL="742950" lvl="1" indent="-285750">
              <a:buFont typeface="+mj-lt"/>
              <a:buAutoNum type="arabicPeriod"/>
            </a:pPr>
            <a:r>
              <a:rPr lang="en-US" dirty="0"/>
              <a:t>The Prometheus server is at the core of the system architecture. It is responsible for:</a:t>
            </a:r>
          </a:p>
          <a:p>
            <a:pPr marL="1143000" lvl="2" indent="-228600">
              <a:buFont typeface="+mj-lt"/>
              <a:buAutoNum type="arabicPeriod"/>
            </a:pPr>
            <a:r>
              <a:rPr lang="en-US" b="1" dirty="0"/>
              <a:t>Data Collection:</a:t>
            </a:r>
            <a:r>
              <a:rPr lang="en-US" dirty="0"/>
              <a:t> Scraping metrics from target services at defined intervals.</a:t>
            </a:r>
          </a:p>
          <a:p>
            <a:pPr marL="1143000" lvl="2" indent="-228600">
              <a:buFont typeface="+mj-lt"/>
              <a:buAutoNum type="arabicPeriod"/>
            </a:pPr>
            <a:r>
              <a:rPr lang="en-US" b="1" dirty="0"/>
              <a:t>Data Storage:</a:t>
            </a:r>
            <a:r>
              <a:rPr lang="en-US" dirty="0"/>
              <a:t> Storing scraped time-series data in a local time-series database (TSDB).</a:t>
            </a:r>
          </a:p>
          <a:p>
            <a:pPr marL="1143000" lvl="2" indent="-228600">
              <a:buFont typeface="+mj-lt"/>
              <a:buAutoNum type="arabicPeriod"/>
            </a:pPr>
            <a:r>
              <a:rPr lang="en-US" b="1" dirty="0"/>
              <a:t>Querying:</a:t>
            </a:r>
            <a:r>
              <a:rPr lang="en-US" dirty="0"/>
              <a:t> Processing queries written in PromQL to retrieve and analyze the collected data.</a:t>
            </a:r>
          </a:p>
        </p:txBody>
      </p:sp>
      <p:sp>
        <p:nvSpPr>
          <p:cNvPr id="3" name="Title 2">
            <a:extLst>
              <a:ext uri="{FF2B5EF4-FFF2-40B4-BE49-F238E27FC236}">
                <a16:creationId xmlns:a16="http://schemas.microsoft.com/office/drawing/2014/main" id="{DBE6716F-E117-540E-2538-AF37D6DE0572}"/>
              </a:ext>
            </a:extLst>
          </p:cNvPr>
          <p:cNvSpPr>
            <a:spLocks noGrp="1"/>
          </p:cNvSpPr>
          <p:nvPr>
            <p:ph type="title"/>
          </p:nvPr>
        </p:nvSpPr>
        <p:spPr/>
        <p:txBody>
          <a:bodyPr/>
          <a:lstStyle/>
          <a:p>
            <a:r>
              <a:rPr lang="en-IN" dirty="0"/>
              <a:t>Prometheus Architecture</a:t>
            </a:r>
          </a:p>
        </p:txBody>
      </p:sp>
    </p:spTree>
    <p:extLst>
      <p:ext uri="{BB962C8B-B14F-4D97-AF65-F5344CB8AC3E}">
        <p14:creationId xmlns:p14="http://schemas.microsoft.com/office/powerpoint/2010/main" val="405111517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B874A2A-37CB-7CF3-DEBA-CB1159DE3DA3}"/>
              </a:ext>
            </a:extLst>
          </p:cNvPr>
          <p:cNvSpPr>
            <a:spLocks noGrp="1"/>
          </p:cNvSpPr>
          <p:nvPr>
            <p:ph sz="quarter" idx="12"/>
          </p:nvPr>
        </p:nvSpPr>
        <p:spPr/>
        <p:txBody>
          <a:bodyPr/>
          <a:lstStyle/>
          <a:p>
            <a:r>
              <a:rPr lang="en-US" b="1" dirty="0"/>
              <a:t>Targets (Instrumented Services):</a:t>
            </a:r>
          </a:p>
          <a:p>
            <a:pPr lvl="1">
              <a:buFont typeface="Arial" pitchFamily="34" charset="0"/>
              <a:buChar char="•"/>
            </a:pPr>
            <a:r>
              <a:rPr lang="en-US" sz="2600" dirty="0">
                <a:solidFill>
                  <a:schemeClr val="tx1"/>
                </a:solidFill>
              </a:rPr>
              <a:t>Targets are the systems and applications being monitored by Prometheus. </a:t>
            </a:r>
          </a:p>
          <a:p>
            <a:pPr lvl="1">
              <a:buFont typeface="Arial" pitchFamily="34" charset="0"/>
              <a:buChar char="•"/>
            </a:pPr>
            <a:r>
              <a:rPr lang="en-US" sz="2600" dirty="0">
                <a:solidFill>
                  <a:schemeClr val="tx1"/>
                </a:solidFill>
              </a:rPr>
              <a:t>These targets expose metrics via an HTTP endpoint (typically /metrics), which Prometheus scrapes.</a:t>
            </a:r>
          </a:p>
          <a:p>
            <a:pPr lvl="1">
              <a:buFont typeface="Arial" pitchFamily="34" charset="0"/>
              <a:buChar char="•"/>
            </a:pPr>
            <a:r>
              <a:rPr lang="en-US" sz="2600" dirty="0">
                <a:solidFill>
                  <a:schemeClr val="tx1"/>
                </a:solidFill>
              </a:rPr>
              <a:t>Prometheus interacts with these services by pulling metrics from them at regular intervals.</a:t>
            </a:r>
          </a:p>
          <a:p>
            <a:pPr lvl="1">
              <a:buFont typeface="Arial" pitchFamily="34" charset="0"/>
              <a:buChar char="•"/>
            </a:pPr>
            <a:r>
              <a:rPr lang="en-US" sz="2600" dirty="0">
                <a:solidFill>
                  <a:schemeClr val="tx1"/>
                </a:solidFill>
              </a:rPr>
              <a:t>Targets can be instrumented applications, exporters, or third-party systems like databases or cloud services</a:t>
            </a:r>
            <a:r>
              <a:rPr lang="en-US" sz="2600" b="1" dirty="0">
                <a:solidFill>
                  <a:schemeClr val="tx1"/>
                </a:solidFill>
              </a:rPr>
              <a:t>.</a:t>
            </a:r>
          </a:p>
        </p:txBody>
      </p:sp>
      <p:sp>
        <p:nvSpPr>
          <p:cNvPr id="3" name="Title 2">
            <a:extLst>
              <a:ext uri="{FF2B5EF4-FFF2-40B4-BE49-F238E27FC236}">
                <a16:creationId xmlns:a16="http://schemas.microsoft.com/office/drawing/2014/main" id="{DBE6716F-E117-540E-2538-AF37D6DE0572}"/>
              </a:ext>
            </a:extLst>
          </p:cNvPr>
          <p:cNvSpPr>
            <a:spLocks noGrp="1"/>
          </p:cNvSpPr>
          <p:nvPr>
            <p:ph type="title"/>
          </p:nvPr>
        </p:nvSpPr>
        <p:spPr/>
        <p:txBody>
          <a:bodyPr/>
          <a:lstStyle/>
          <a:p>
            <a:r>
              <a:rPr lang="en-IN" dirty="0"/>
              <a:t>Prometheus Architecture</a:t>
            </a:r>
          </a:p>
        </p:txBody>
      </p:sp>
    </p:spTree>
    <p:extLst>
      <p:ext uri="{BB962C8B-B14F-4D97-AF65-F5344CB8AC3E}">
        <p14:creationId xmlns:p14="http://schemas.microsoft.com/office/powerpoint/2010/main" val="378924212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B874A2A-37CB-7CF3-DEBA-CB1159DE3DA3}"/>
              </a:ext>
            </a:extLst>
          </p:cNvPr>
          <p:cNvSpPr>
            <a:spLocks noGrp="1"/>
          </p:cNvSpPr>
          <p:nvPr>
            <p:ph sz="quarter" idx="12"/>
          </p:nvPr>
        </p:nvSpPr>
        <p:spPr/>
        <p:txBody>
          <a:bodyPr/>
          <a:lstStyle/>
          <a:p>
            <a:r>
              <a:rPr lang="en-IN" b="1" dirty="0"/>
              <a:t>Exporters:</a:t>
            </a:r>
            <a:endParaRPr lang="en-IN" dirty="0"/>
          </a:p>
          <a:p>
            <a:pPr>
              <a:buFont typeface="Arial" panose="020B0604020202020204" pitchFamily="34" charset="0"/>
              <a:buChar char="•"/>
            </a:pPr>
            <a:r>
              <a:rPr lang="en-IN" dirty="0"/>
              <a:t>Exporters are specialized services that expose metrics from third-party systems or non-instrumented services in a Prometheus-compatible format.</a:t>
            </a:r>
          </a:p>
          <a:p>
            <a:pPr>
              <a:buFont typeface="Arial" panose="020B0604020202020204" pitchFamily="34" charset="0"/>
              <a:buChar char="•"/>
            </a:pPr>
            <a:r>
              <a:rPr lang="en-IN" dirty="0"/>
              <a:t>Common exporters:</a:t>
            </a:r>
          </a:p>
          <a:p>
            <a:pPr marL="742950" lvl="1" indent="-285750">
              <a:buFont typeface="Arial" panose="020B0604020202020204" pitchFamily="34" charset="0"/>
              <a:buChar char="•"/>
            </a:pPr>
            <a:r>
              <a:rPr lang="en-IN" b="1" dirty="0"/>
              <a:t>Node Exporter:</a:t>
            </a:r>
            <a:r>
              <a:rPr lang="en-IN" dirty="0"/>
              <a:t> Exposes system-level metrics (CPU, memory, disk, etc.).</a:t>
            </a:r>
          </a:p>
          <a:p>
            <a:pPr marL="742950" lvl="1" indent="-285750">
              <a:buFont typeface="Arial" panose="020B0604020202020204" pitchFamily="34" charset="0"/>
              <a:buChar char="•"/>
            </a:pPr>
            <a:r>
              <a:rPr lang="en-IN" b="1" dirty="0"/>
              <a:t>Blackbox Exporter:</a:t>
            </a:r>
            <a:r>
              <a:rPr lang="en-IN" dirty="0"/>
              <a:t> Probes endpoints (HTTP, DNS, ICMP) to check for uptime and reachability.</a:t>
            </a:r>
          </a:p>
          <a:p>
            <a:pPr marL="742950" lvl="1" indent="-285750">
              <a:buFont typeface="Arial" panose="020B0604020202020204" pitchFamily="34" charset="0"/>
              <a:buChar char="•"/>
            </a:pPr>
            <a:r>
              <a:rPr lang="en-IN" b="1" dirty="0"/>
              <a:t>Database Exporters (e.g., MySQL, PostgreSQL):</a:t>
            </a:r>
            <a:r>
              <a:rPr lang="en-IN" dirty="0"/>
              <a:t> Export database-specific metrics.</a:t>
            </a:r>
          </a:p>
        </p:txBody>
      </p:sp>
      <p:sp>
        <p:nvSpPr>
          <p:cNvPr id="3" name="Title 2">
            <a:extLst>
              <a:ext uri="{FF2B5EF4-FFF2-40B4-BE49-F238E27FC236}">
                <a16:creationId xmlns:a16="http://schemas.microsoft.com/office/drawing/2014/main" id="{DBE6716F-E117-540E-2538-AF37D6DE0572}"/>
              </a:ext>
            </a:extLst>
          </p:cNvPr>
          <p:cNvSpPr>
            <a:spLocks noGrp="1"/>
          </p:cNvSpPr>
          <p:nvPr>
            <p:ph type="title"/>
          </p:nvPr>
        </p:nvSpPr>
        <p:spPr/>
        <p:txBody>
          <a:bodyPr/>
          <a:lstStyle/>
          <a:p>
            <a:r>
              <a:rPr lang="en-IN" dirty="0"/>
              <a:t>Prometheus Architecture</a:t>
            </a:r>
          </a:p>
        </p:txBody>
      </p:sp>
    </p:spTree>
    <p:extLst>
      <p:ext uri="{BB962C8B-B14F-4D97-AF65-F5344CB8AC3E}">
        <p14:creationId xmlns:p14="http://schemas.microsoft.com/office/powerpoint/2010/main" val="197358994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B874A2A-37CB-7CF3-DEBA-CB1159DE3DA3}"/>
              </a:ext>
            </a:extLst>
          </p:cNvPr>
          <p:cNvSpPr>
            <a:spLocks noGrp="1"/>
          </p:cNvSpPr>
          <p:nvPr>
            <p:ph sz="quarter" idx="12"/>
          </p:nvPr>
        </p:nvSpPr>
        <p:spPr>
          <a:xfrm>
            <a:off x="457201" y="1381124"/>
            <a:ext cx="8228012" cy="5095875"/>
          </a:xfrm>
        </p:spPr>
        <p:txBody>
          <a:bodyPr>
            <a:normAutofit lnSpcReduction="10000"/>
          </a:bodyPr>
          <a:lstStyle/>
          <a:p>
            <a:r>
              <a:rPr lang="en-US" b="1" dirty="0"/>
              <a:t>Service Discovery:</a:t>
            </a:r>
            <a:endParaRPr lang="en-US" dirty="0"/>
          </a:p>
          <a:p>
            <a:pPr>
              <a:buFont typeface="Arial" panose="020B0604020202020204" pitchFamily="34" charset="0"/>
              <a:buChar char="•"/>
            </a:pPr>
            <a:r>
              <a:rPr lang="en-US" dirty="0"/>
              <a:t>Prometheus supports dynamic service discovery, which allows it to automatically find and scrape targets in dynamic environments (e.g., cloud, Kubernetes).</a:t>
            </a:r>
          </a:p>
          <a:p>
            <a:pPr>
              <a:buFont typeface="Arial" panose="020B0604020202020204" pitchFamily="34" charset="0"/>
              <a:buChar char="•"/>
            </a:pPr>
            <a:r>
              <a:rPr lang="en-US" dirty="0"/>
              <a:t>It supports a variety of service discovery mechanisms:</a:t>
            </a:r>
          </a:p>
          <a:p>
            <a:pPr marL="742950" lvl="1" indent="-285750">
              <a:buFont typeface="Arial" panose="020B0604020202020204" pitchFamily="34" charset="0"/>
              <a:buChar char="•"/>
            </a:pPr>
            <a:r>
              <a:rPr lang="en-US" dirty="0"/>
              <a:t>Kubernetes</a:t>
            </a:r>
          </a:p>
          <a:p>
            <a:pPr marL="742950" lvl="1" indent="-285750">
              <a:buFont typeface="Arial" panose="020B0604020202020204" pitchFamily="34" charset="0"/>
              <a:buChar char="•"/>
            </a:pPr>
            <a:r>
              <a:rPr lang="en-US" dirty="0"/>
              <a:t>Consul</a:t>
            </a:r>
          </a:p>
          <a:p>
            <a:pPr marL="742950" lvl="1" indent="-285750">
              <a:buFont typeface="Arial" panose="020B0604020202020204" pitchFamily="34" charset="0"/>
              <a:buChar char="•"/>
            </a:pPr>
            <a:r>
              <a:rPr lang="en-US" dirty="0"/>
              <a:t>EC2 instances</a:t>
            </a:r>
          </a:p>
          <a:p>
            <a:pPr marL="742950" lvl="1" indent="-285750">
              <a:buFont typeface="Arial" panose="020B0604020202020204" pitchFamily="34" charset="0"/>
              <a:buChar char="•"/>
            </a:pPr>
            <a:r>
              <a:rPr lang="en-US" dirty="0"/>
              <a:t>DNS-based discovery</a:t>
            </a:r>
          </a:p>
          <a:p>
            <a:pPr>
              <a:buFont typeface="Arial" panose="020B0604020202020204" pitchFamily="34" charset="0"/>
              <a:buChar char="•"/>
            </a:pPr>
            <a:r>
              <a:rPr lang="en-US" dirty="0"/>
              <a:t>Service discovery helps in automatically adapting to infrastructure changes, such as when services scale up or down.</a:t>
            </a:r>
          </a:p>
        </p:txBody>
      </p:sp>
      <p:sp>
        <p:nvSpPr>
          <p:cNvPr id="3" name="Title 2">
            <a:extLst>
              <a:ext uri="{FF2B5EF4-FFF2-40B4-BE49-F238E27FC236}">
                <a16:creationId xmlns:a16="http://schemas.microsoft.com/office/drawing/2014/main" id="{DBE6716F-E117-540E-2538-AF37D6DE0572}"/>
              </a:ext>
            </a:extLst>
          </p:cNvPr>
          <p:cNvSpPr>
            <a:spLocks noGrp="1"/>
          </p:cNvSpPr>
          <p:nvPr>
            <p:ph type="title"/>
          </p:nvPr>
        </p:nvSpPr>
        <p:spPr/>
        <p:txBody>
          <a:bodyPr/>
          <a:lstStyle/>
          <a:p>
            <a:r>
              <a:rPr lang="en-IN" dirty="0"/>
              <a:t>Prometheus Architecture</a:t>
            </a:r>
          </a:p>
        </p:txBody>
      </p:sp>
    </p:spTree>
    <p:extLst>
      <p:ext uri="{BB962C8B-B14F-4D97-AF65-F5344CB8AC3E}">
        <p14:creationId xmlns:p14="http://schemas.microsoft.com/office/powerpoint/2010/main" val="377911260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B874A2A-37CB-7CF3-DEBA-CB1159DE3DA3}"/>
              </a:ext>
            </a:extLst>
          </p:cNvPr>
          <p:cNvSpPr>
            <a:spLocks noGrp="1"/>
          </p:cNvSpPr>
          <p:nvPr>
            <p:ph sz="quarter" idx="12"/>
          </p:nvPr>
        </p:nvSpPr>
        <p:spPr>
          <a:xfrm>
            <a:off x="457201" y="1381124"/>
            <a:ext cx="8228012" cy="5095875"/>
          </a:xfrm>
        </p:spPr>
        <p:txBody>
          <a:bodyPr>
            <a:normAutofit/>
          </a:bodyPr>
          <a:lstStyle/>
          <a:p>
            <a:r>
              <a:rPr lang="en-US" b="1" dirty="0"/>
              <a:t>Time-Series Database (TSDB):</a:t>
            </a:r>
          </a:p>
          <a:p>
            <a:pPr lvl="1"/>
            <a:r>
              <a:rPr lang="en-US" dirty="0"/>
              <a:t>Prometheus stores all metrics as time-series data, identified by a unique metric name and label set.</a:t>
            </a:r>
          </a:p>
          <a:p>
            <a:pPr lvl="1"/>
            <a:r>
              <a:rPr lang="en-US" dirty="0"/>
              <a:t>The time-series data is stored locally on disk and compressed to optimize space.</a:t>
            </a:r>
          </a:p>
          <a:p>
            <a:pPr lvl="1"/>
            <a:r>
              <a:rPr lang="en-US" dirty="0"/>
              <a:t>Data is kept for a configurable retention period, after which it is deleted.</a:t>
            </a:r>
          </a:p>
        </p:txBody>
      </p:sp>
      <p:sp>
        <p:nvSpPr>
          <p:cNvPr id="3" name="Title 2">
            <a:extLst>
              <a:ext uri="{FF2B5EF4-FFF2-40B4-BE49-F238E27FC236}">
                <a16:creationId xmlns:a16="http://schemas.microsoft.com/office/drawing/2014/main" id="{DBE6716F-E117-540E-2538-AF37D6DE0572}"/>
              </a:ext>
            </a:extLst>
          </p:cNvPr>
          <p:cNvSpPr>
            <a:spLocks noGrp="1"/>
          </p:cNvSpPr>
          <p:nvPr>
            <p:ph type="title"/>
          </p:nvPr>
        </p:nvSpPr>
        <p:spPr/>
        <p:txBody>
          <a:bodyPr/>
          <a:lstStyle/>
          <a:p>
            <a:r>
              <a:rPr lang="en-IN" dirty="0"/>
              <a:t>Prometheus Architecture</a:t>
            </a:r>
          </a:p>
        </p:txBody>
      </p:sp>
    </p:spTree>
    <p:extLst>
      <p:ext uri="{BB962C8B-B14F-4D97-AF65-F5344CB8AC3E}">
        <p14:creationId xmlns:p14="http://schemas.microsoft.com/office/powerpoint/2010/main" val="379309491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B874A2A-37CB-7CF3-DEBA-CB1159DE3DA3}"/>
              </a:ext>
            </a:extLst>
          </p:cNvPr>
          <p:cNvSpPr>
            <a:spLocks noGrp="1"/>
          </p:cNvSpPr>
          <p:nvPr>
            <p:ph sz="quarter" idx="12"/>
          </p:nvPr>
        </p:nvSpPr>
        <p:spPr>
          <a:xfrm>
            <a:off x="457201" y="1381124"/>
            <a:ext cx="8228012" cy="5095875"/>
          </a:xfrm>
        </p:spPr>
        <p:txBody>
          <a:bodyPr>
            <a:normAutofit fontScale="92500" lnSpcReduction="10000"/>
          </a:bodyPr>
          <a:lstStyle/>
          <a:p>
            <a:r>
              <a:rPr lang="en-US" b="1" dirty="0"/>
              <a:t>Alert manager:</a:t>
            </a:r>
            <a:endParaRPr lang="en-US" dirty="0"/>
          </a:p>
          <a:p>
            <a:pPr>
              <a:buFont typeface="Arial" panose="020B0604020202020204" pitchFamily="34" charset="0"/>
              <a:buChar char="•"/>
            </a:pPr>
            <a:r>
              <a:rPr lang="en-US" b="1" dirty="0"/>
              <a:t>Alert manager</a:t>
            </a:r>
            <a:r>
              <a:rPr lang="en-US" dirty="0"/>
              <a:t> handles alerts generated by Prometheus when a rule condition is met (e.g., high CPU usage).</a:t>
            </a:r>
          </a:p>
          <a:p>
            <a:pPr>
              <a:buFont typeface="Arial" panose="020B0604020202020204" pitchFamily="34" charset="0"/>
              <a:buChar char="•"/>
            </a:pPr>
            <a:r>
              <a:rPr lang="en-US" dirty="0"/>
              <a:t>Prometheus evaluates alerting rules against the data and pushes alerts to the </a:t>
            </a:r>
            <a:r>
              <a:rPr lang="en-US" dirty="0" err="1"/>
              <a:t>Alertmanager</a:t>
            </a:r>
            <a:r>
              <a:rPr lang="en-US" dirty="0"/>
              <a:t>.</a:t>
            </a:r>
          </a:p>
          <a:p>
            <a:pPr>
              <a:buFont typeface="Arial" panose="020B0604020202020204" pitchFamily="34" charset="0"/>
              <a:buChar char="•"/>
            </a:pPr>
            <a:r>
              <a:rPr lang="en-US" b="1" dirty="0"/>
              <a:t>Alert manager’s Role:</a:t>
            </a:r>
            <a:endParaRPr lang="en-US" dirty="0"/>
          </a:p>
          <a:p>
            <a:pPr marL="742950" lvl="1" indent="-285750">
              <a:buFont typeface="Arial" panose="020B0604020202020204" pitchFamily="34" charset="0"/>
              <a:buChar char="•"/>
            </a:pPr>
            <a:r>
              <a:rPr lang="en-US" b="1" dirty="0"/>
              <a:t>Alert Deduplication:</a:t>
            </a:r>
            <a:r>
              <a:rPr lang="en-US" dirty="0"/>
              <a:t> Prevents repeated alerts for the same issue.</a:t>
            </a:r>
          </a:p>
          <a:p>
            <a:pPr marL="742950" lvl="1" indent="-285750">
              <a:buFont typeface="Arial" panose="020B0604020202020204" pitchFamily="34" charset="0"/>
              <a:buChar char="•"/>
            </a:pPr>
            <a:r>
              <a:rPr lang="en-US" b="1" dirty="0"/>
              <a:t>Grouping:</a:t>
            </a:r>
            <a:r>
              <a:rPr lang="en-US" dirty="0"/>
              <a:t> Groups related alerts to reduce noise.</a:t>
            </a:r>
          </a:p>
          <a:p>
            <a:pPr marL="742950" lvl="1" indent="-285750">
              <a:buFont typeface="Arial" panose="020B0604020202020204" pitchFamily="34" charset="0"/>
              <a:buChar char="•"/>
            </a:pPr>
            <a:r>
              <a:rPr lang="en-US" b="1" dirty="0"/>
              <a:t>Routing:</a:t>
            </a:r>
            <a:r>
              <a:rPr lang="en-US" dirty="0"/>
              <a:t> Sends alerts to the appropriate receiver (email, Slack, PagerDuty, etc.).</a:t>
            </a:r>
          </a:p>
          <a:p>
            <a:pPr marL="742950" lvl="1" indent="-285750">
              <a:buFont typeface="Arial" panose="020B0604020202020204" pitchFamily="34" charset="0"/>
              <a:buChar char="•"/>
            </a:pPr>
            <a:r>
              <a:rPr lang="en-US" b="1" dirty="0"/>
              <a:t>Silencing:</a:t>
            </a:r>
            <a:r>
              <a:rPr lang="en-US" dirty="0"/>
              <a:t> Temporarily suppresses alerts during planned maintenance.</a:t>
            </a:r>
          </a:p>
        </p:txBody>
      </p:sp>
      <p:sp>
        <p:nvSpPr>
          <p:cNvPr id="3" name="Title 2">
            <a:extLst>
              <a:ext uri="{FF2B5EF4-FFF2-40B4-BE49-F238E27FC236}">
                <a16:creationId xmlns:a16="http://schemas.microsoft.com/office/drawing/2014/main" id="{DBE6716F-E117-540E-2538-AF37D6DE0572}"/>
              </a:ext>
            </a:extLst>
          </p:cNvPr>
          <p:cNvSpPr>
            <a:spLocks noGrp="1"/>
          </p:cNvSpPr>
          <p:nvPr>
            <p:ph type="title"/>
          </p:nvPr>
        </p:nvSpPr>
        <p:spPr/>
        <p:txBody>
          <a:bodyPr/>
          <a:lstStyle/>
          <a:p>
            <a:r>
              <a:rPr lang="en-IN" dirty="0"/>
              <a:t>Prometheus Architecture</a:t>
            </a:r>
          </a:p>
        </p:txBody>
      </p:sp>
    </p:spTree>
    <p:extLst>
      <p:ext uri="{BB962C8B-B14F-4D97-AF65-F5344CB8AC3E}">
        <p14:creationId xmlns:p14="http://schemas.microsoft.com/office/powerpoint/2010/main" val="223003258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B874A2A-37CB-7CF3-DEBA-CB1159DE3DA3}"/>
              </a:ext>
            </a:extLst>
          </p:cNvPr>
          <p:cNvSpPr>
            <a:spLocks noGrp="1"/>
          </p:cNvSpPr>
          <p:nvPr>
            <p:ph sz="quarter" idx="12"/>
          </p:nvPr>
        </p:nvSpPr>
        <p:spPr>
          <a:xfrm>
            <a:off x="457201" y="1381124"/>
            <a:ext cx="8228012" cy="5095875"/>
          </a:xfrm>
        </p:spPr>
        <p:txBody>
          <a:bodyPr>
            <a:normAutofit/>
          </a:bodyPr>
          <a:lstStyle/>
          <a:p>
            <a:r>
              <a:rPr lang="en-IN" b="1" dirty="0"/>
              <a:t>Prometheus Client Libraries:</a:t>
            </a:r>
            <a:endParaRPr lang="en-IN" dirty="0"/>
          </a:p>
          <a:p>
            <a:pPr lvl="1">
              <a:buFont typeface="Arial" panose="020B0604020202020204" pitchFamily="34" charset="0"/>
              <a:buChar char="•"/>
            </a:pPr>
            <a:r>
              <a:rPr lang="en-IN" dirty="0"/>
              <a:t>Prometheus provides client libraries for different programming languages (Go, Python, Java, Ruby, etc.) to enable custom metrics instrumentation in applications.</a:t>
            </a:r>
          </a:p>
          <a:p>
            <a:pPr lvl="1">
              <a:buFont typeface="Arial" panose="020B0604020202020204" pitchFamily="34" charset="0"/>
              <a:buChar char="•"/>
            </a:pPr>
            <a:r>
              <a:rPr lang="en-IN" dirty="0"/>
              <a:t>Developers can use these libraries to instrument their code and expose custom application-specific metrics.</a:t>
            </a:r>
          </a:p>
        </p:txBody>
      </p:sp>
      <p:sp>
        <p:nvSpPr>
          <p:cNvPr id="3" name="Title 2">
            <a:extLst>
              <a:ext uri="{FF2B5EF4-FFF2-40B4-BE49-F238E27FC236}">
                <a16:creationId xmlns:a16="http://schemas.microsoft.com/office/drawing/2014/main" id="{DBE6716F-E117-540E-2538-AF37D6DE0572}"/>
              </a:ext>
            </a:extLst>
          </p:cNvPr>
          <p:cNvSpPr>
            <a:spLocks noGrp="1"/>
          </p:cNvSpPr>
          <p:nvPr>
            <p:ph type="title"/>
          </p:nvPr>
        </p:nvSpPr>
        <p:spPr/>
        <p:txBody>
          <a:bodyPr/>
          <a:lstStyle/>
          <a:p>
            <a:r>
              <a:rPr lang="en-IN" dirty="0"/>
              <a:t>Prometheus Architecture</a:t>
            </a:r>
          </a:p>
        </p:txBody>
      </p:sp>
    </p:spTree>
    <p:extLst>
      <p:ext uri="{BB962C8B-B14F-4D97-AF65-F5344CB8AC3E}">
        <p14:creationId xmlns:p14="http://schemas.microsoft.com/office/powerpoint/2010/main" val="148477332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B874A2A-37CB-7CF3-DEBA-CB1159DE3DA3}"/>
              </a:ext>
            </a:extLst>
          </p:cNvPr>
          <p:cNvSpPr>
            <a:spLocks noGrp="1"/>
          </p:cNvSpPr>
          <p:nvPr>
            <p:ph sz="quarter" idx="12"/>
          </p:nvPr>
        </p:nvSpPr>
        <p:spPr>
          <a:xfrm>
            <a:off x="457201" y="1381124"/>
            <a:ext cx="8228012" cy="5095875"/>
          </a:xfrm>
        </p:spPr>
        <p:txBody>
          <a:bodyPr>
            <a:normAutofit/>
          </a:bodyPr>
          <a:lstStyle/>
          <a:p>
            <a:r>
              <a:rPr lang="en-US" b="1" dirty="0"/>
              <a:t>PromQL (Prometheus Query Language):</a:t>
            </a:r>
          </a:p>
          <a:p>
            <a:pPr lvl="1"/>
            <a:r>
              <a:rPr lang="en-US" dirty="0"/>
              <a:t>Prometheus comes with its own powerful query language, PromQL, which allows users to select and aggregate time-series data.</a:t>
            </a:r>
          </a:p>
          <a:p>
            <a:pPr lvl="1"/>
            <a:r>
              <a:rPr lang="en-US" dirty="0"/>
              <a:t>PromQL supports complex operations like rate calculations, aggregations, and joins across metrics.</a:t>
            </a:r>
            <a:endParaRPr lang="en-IN" dirty="0"/>
          </a:p>
        </p:txBody>
      </p:sp>
      <p:sp>
        <p:nvSpPr>
          <p:cNvPr id="3" name="Title 2">
            <a:extLst>
              <a:ext uri="{FF2B5EF4-FFF2-40B4-BE49-F238E27FC236}">
                <a16:creationId xmlns:a16="http://schemas.microsoft.com/office/drawing/2014/main" id="{DBE6716F-E117-540E-2538-AF37D6DE0572}"/>
              </a:ext>
            </a:extLst>
          </p:cNvPr>
          <p:cNvSpPr>
            <a:spLocks noGrp="1"/>
          </p:cNvSpPr>
          <p:nvPr>
            <p:ph type="title"/>
          </p:nvPr>
        </p:nvSpPr>
        <p:spPr/>
        <p:txBody>
          <a:bodyPr/>
          <a:lstStyle/>
          <a:p>
            <a:r>
              <a:rPr lang="en-IN" dirty="0"/>
              <a:t>Prometheus Architecture</a:t>
            </a:r>
          </a:p>
        </p:txBody>
      </p:sp>
    </p:spTree>
    <p:extLst>
      <p:ext uri="{BB962C8B-B14F-4D97-AF65-F5344CB8AC3E}">
        <p14:creationId xmlns:p14="http://schemas.microsoft.com/office/powerpoint/2010/main" val="213354562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B874A2A-37CB-7CF3-DEBA-CB1159DE3DA3}"/>
              </a:ext>
            </a:extLst>
          </p:cNvPr>
          <p:cNvSpPr>
            <a:spLocks noGrp="1"/>
          </p:cNvSpPr>
          <p:nvPr>
            <p:ph sz="quarter" idx="12"/>
          </p:nvPr>
        </p:nvSpPr>
        <p:spPr>
          <a:xfrm>
            <a:off x="457201" y="1381124"/>
            <a:ext cx="8228012" cy="5095875"/>
          </a:xfrm>
        </p:spPr>
        <p:txBody>
          <a:bodyPr>
            <a:normAutofit/>
          </a:bodyPr>
          <a:lstStyle/>
          <a:p>
            <a:pPr>
              <a:buFont typeface="+mj-lt"/>
              <a:buAutoNum type="arabicPeriod"/>
            </a:pPr>
            <a:r>
              <a:rPr lang="en-US" b="1" dirty="0" err="1"/>
              <a:t>Pushgateway</a:t>
            </a:r>
            <a:r>
              <a:rPr lang="en-US" b="1" dirty="0"/>
              <a:t> (Optional):</a:t>
            </a:r>
            <a:endParaRPr lang="en-US" dirty="0"/>
          </a:p>
          <a:p>
            <a:pPr marL="742950" lvl="1" indent="-285750">
              <a:buFont typeface="+mj-lt"/>
              <a:buAutoNum type="arabicPeriod"/>
            </a:pPr>
            <a:r>
              <a:rPr lang="en-US" dirty="0"/>
              <a:t>Prometheus uses a pull model, but sometimes systems may not be suited to be scraped (e.g., batch jobs or short-lived processes).</a:t>
            </a:r>
          </a:p>
          <a:p>
            <a:pPr marL="742950" lvl="1" indent="-285750">
              <a:buFont typeface="+mj-lt"/>
              <a:buAutoNum type="arabicPeriod"/>
            </a:pPr>
            <a:r>
              <a:rPr lang="en-US" dirty="0"/>
              <a:t>The </a:t>
            </a:r>
            <a:r>
              <a:rPr lang="en-US" b="1" dirty="0" err="1"/>
              <a:t>Pushgateway</a:t>
            </a:r>
            <a:r>
              <a:rPr lang="en-US" dirty="0"/>
              <a:t> allows these systems to push metrics to Prometheus. It acts as an intermediary for these metrics, storing them until Prometheus pulls them.</a:t>
            </a:r>
          </a:p>
        </p:txBody>
      </p:sp>
      <p:sp>
        <p:nvSpPr>
          <p:cNvPr id="3" name="Title 2">
            <a:extLst>
              <a:ext uri="{FF2B5EF4-FFF2-40B4-BE49-F238E27FC236}">
                <a16:creationId xmlns:a16="http://schemas.microsoft.com/office/drawing/2014/main" id="{DBE6716F-E117-540E-2538-AF37D6DE0572}"/>
              </a:ext>
            </a:extLst>
          </p:cNvPr>
          <p:cNvSpPr>
            <a:spLocks noGrp="1"/>
          </p:cNvSpPr>
          <p:nvPr>
            <p:ph type="title"/>
          </p:nvPr>
        </p:nvSpPr>
        <p:spPr/>
        <p:txBody>
          <a:bodyPr/>
          <a:lstStyle/>
          <a:p>
            <a:r>
              <a:rPr lang="en-IN" dirty="0"/>
              <a:t>Prometheus Architecture</a:t>
            </a:r>
          </a:p>
        </p:txBody>
      </p:sp>
    </p:spTree>
    <p:extLst>
      <p:ext uri="{BB962C8B-B14F-4D97-AF65-F5344CB8AC3E}">
        <p14:creationId xmlns:p14="http://schemas.microsoft.com/office/powerpoint/2010/main" val="42740167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8C43D9C-5CC9-4A4C-3030-3E372F61F9A0}"/>
              </a:ext>
            </a:extLst>
          </p:cNvPr>
          <p:cNvSpPr>
            <a:spLocks noGrp="1"/>
          </p:cNvSpPr>
          <p:nvPr>
            <p:ph type="title"/>
          </p:nvPr>
        </p:nvSpPr>
        <p:spPr/>
        <p:txBody>
          <a:bodyPr/>
          <a:lstStyle/>
          <a:p>
            <a:r>
              <a:rPr lang="en-IN" dirty="0"/>
              <a:t>Observability vs Monitoring</a:t>
            </a:r>
          </a:p>
        </p:txBody>
      </p:sp>
      <p:pic>
        <p:nvPicPr>
          <p:cNvPr id="8194" name="Picture 2" descr="Observability vs Monitoring">
            <a:extLst>
              <a:ext uri="{FF2B5EF4-FFF2-40B4-BE49-F238E27FC236}">
                <a16:creationId xmlns:a16="http://schemas.microsoft.com/office/drawing/2014/main" id="{D3DAD4E9-3118-39EE-4174-38A3D54FE8C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398" t="3612" r="1769" b="7015"/>
          <a:stretch/>
        </p:blipFill>
        <p:spPr bwMode="auto">
          <a:xfrm>
            <a:off x="239485" y="1524000"/>
            <a:ext cx="8763001" cy="4953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77942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A24FE19-05CF-42C0-CFEB-A5FCF3E763C0}"/>
              </a:ext>
            </a:extLst>
          </p:cNvPr>
          <p:cNvSpPr>
            <a:spLocks noGrp="1"/>
          </p:cNvSpPr>
          <p:nvPr>
            <p:ph type="title"/>
          </p:nvPr>
        </p:nvSpPr>
        <p:spPr/>
        <p:txBody>
          <a:bodyPr/>
          <a:lstStyle/>
          <a:p>
            <a:r>
              <a:rPr lang="en-IN" dirty="0"/>
              <a:t>Prometheus Component Architecture</a:t>
            </a:r>
          </a:p>
        </p:txBody>
      </p:sp>
      <p:pic>
        <p:nvPicPr>
          <p:cNvPr id="1026" name="Picture 2" descr="Prometheus Components and Architecture">
            <a:extLst>
              <a:ext uri="{FF2B5EF4-FFF2-40B4-BE49-F238E27FC236}">
                <a16:creationId xmlns:a16="http://schemas.microsoft.com/office/drawing/2014/main" id="{149433CE-1EA4-FFC8-1ADD-4E678F1C58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6823" y="1371600"/>
            <a:ext cx="8454365" cy="50762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093532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C3B7B0A-1F20-6D6C-6947-94DFF604BA63}"/>
              </a:ext>
            </a:extLst>
          </p:cNvPr>
          <p:cNvSpPr>
            <a:spLocks noGrp="1"/>
          </p:cNvSpPr>
          <p:nvPr>
            <p:ph sz="quarter" idx="12"/>
          </p:nvPr>
        </p:nvSpPr>
        <p:spPr/>
        <p:txBody>
          <a:bodyPr/>
          <a:lstStyle/>
          <a:p>
            <a:r>
              <a:rPr lang="en-US" dirty="0"/>
              <a:t>The Prometheus server handles the scraping and storing of metrics. </a:t>
            </a:r>
          </a:p>
          <a:p>
            <a:r>
              <a:rPr lang="en-US" dirty="0"/>
              <a:t>The server manages scheduling of monitoring jobs – querying data sources (called “instances”) at a predefined polling frequency. </a:t>
            </a:r>
          </a:p>
          <a:p>
            <a:r>
              <a:rPr lang="en-US" dirty="0"/>
              <a:t>Monitoring jobs are configured via one or more “scrape config” directives, managed via a YAML configuration file.</a:t>
            </a:r>
          </a:p>
          <a:p>
            <a:r>
              <a:rPr lang="en-US" dirty="0"/>
              <a:t>It can be live-reloaded using a SIGHUP or the Management API.</a:t>
            </a:r>
            <a:endParaRPr lang="en-IN" dirty="0"/>
          </a:p>
        </p:txBody>
      </p:sp>
      <p:sp>
        <p:nvSpPr>
          <p:cNvPr id="3" name="Title 2">
            <a:extLst>
              <a:ext uri="{FF2B5EF4-FFF2-40B4-BE49-F238E27FC236}">
                <a16:creationId xmlns:a16="http://schemas.microsoft.com/office/drawing/2014/main" id="{5A24FE19-05CF-42C0-CFEB-A5FCF3E763C0}"/>
              </a:ext>
            </a:extLst>
          </p:cNvPr>
          <p:cNvSpPr>
            <a:spLocks noGrp="1"/>
          </p:cNvSpPr>
          <p:nvPr>
            <p:ph type="title"/>
          </p:nvPr>
        </p:nvSpPr>
        <p:spPr/>
        <p:txBody>
          <a:bodyPr/>
          <a:lstStyle/>
          <a:p>
            <a:r>
              <a:rPr lang="en-IN" dirty="0"/>
              <a:t>Prometheus Server</a:t>
            </a:r>
          </a:p>
        </p:txBody>
      </p:sp>
    </p:spTree>
    <p:extLst>
      <p:ext uri="{BB962C8B-B14F-4D97-AF65-F5344CB8AC3E}">
        <p14:creationId xmlns:p14="http://schemas.microsoft.com/office/powerpoint/2010/main" val="37357735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C3B7B0A-1F20-6D6C-6947-94DFF604BA63}"/>
              </a:ext>
            </a:extLst>
          </p:cNvPr>
          <p:cNvSpPr>
            <a:spLocks noGrp="1"/>
          </p:cNvSpPr>
          <p:nvPr>
            <p:ph sz="quarter" idx="12"/>
          </p:nvPr>
        </p:nvSpPr>
        <p:spPr/>
        <p:txBody>
          <a:bodyPr/>
          <a:lstStyle/>
          <a:p>
            <a:r>
              <a:rPr lang="en-US" dirty="0"/>
              <a:t>Prometheus relies heavily on various service discovery (SD) mechanisms to identify targets to scrape. </a:t>
            </a:r>
          </a:p>
          <a:p>
            <a:r>
              <a:rPr lang="en-US" dirty="0"/>
              <a:t>These service discovery integrations range from generic interfaces like a file-based service discovery that custom SD implementations can leverage by managing a JSON or YAML file containing a list of targets.</a:t>
            </a:r>
            <a:endParaRPr lang="en-IN" dirty="0"/>
          </a:p>
        </p:txBody>
      </p:sp>
      <p:sp>
        <p:nvSpPr>
          <p:cNvPr id="3" name="Title 2">
            <a:extLst>
              <a:ext uri="{FF2B5EF4-FFF2-40B4-BE49-F238E27FC236}">
                <a16:creationId xmlns:a16="http://schemas.microsoft.com/office/drawing/2014/main" id="{5A24FE19-05CF-42C0-CFEB-A5FCF3E763C0}"/>
              </a:ext>
            </a:extLst>
          </p:cNvPr>
          <p:cNvSpPr>
            <a:spLocks noGrp="1"/>
          </p:cNvSpPr>
          <p:nvPr>
            <p:ph type="title"/>
          </p:nvPr>
        </p:nvSpPr>
        <p:spPr/>
        <p:txBody>
          <a:bodyPr/>
          <a:lstStyle/>
          <a:p>
            <a:r>
              <a:rPr lang="en-IN" dirty="0"/>
              <a:t>Prometheus Server</a:t>
            </a:r>
          </a:p>
        </p:txBody>
      </p:sp>
    </p:spTree>
    <p:extLst>
      <p:ext uri="{BB962C8B-B14F-4D97-AF65-F5344CB8AC3E}">
        <p14:creationId xmlns:p14="http://schemas.microsoft.com/office/powerpoint/2010/main" val="173775633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C3B7B0A-1F20-6D6C-6947-94DFF604BA63}"/>
              </a:ext>
            </a:extLst>
          </p:cNvPr>
          <p:cNvSpPr>
            <a:spLocks noGrp="1"/>
          </p:cNvSpPr>
          <p:nvPr>
            <p:ph sz="quarter" idx="12"/>
          </p:nvPr>
        </p:nvSpPr>
        <p:spPr/>
        <p:txBody>
          <a:bodyPr/>
          <a:lstStyle/>
          <a:p>
            <a:r>
              <a:rPr lang="en-US" dirty="0"/>
              <a:t>Prometheus also provides number of platform-specific SD implementations, including: Kubernetes, AWS EC2, Azure, GCE, Docker Swarm, OpenStack, and more. </a:t>
            </a:r>
          </a:p>
          <a:p>
            <a:r>
              <a:rPr lang="en-US" dirty="0"/>
              <a:t>These generally integrate with the corresponding APIs to query the platform for targets running applications and exporters that can be scraped by Prometheus.</a:t>
            </a:r>
          </a:p>
        </p:txBody>
      </p:sp>
      <p:sp>
        <p:nvSpPr>
          <p:cNvPr id="3" name="Title 2">
            <a:extLst>
              <a:ext uri="{FF2B5EF4-FFF2-40B4-BE49-F238E27FC236}">
                <a16:creationId xmlns:a16="http://schemas.microsoft.com/office/drawing/2014/main" id="{5A24FE19-05CF-42C0-CFEB-A5FCF3E763C0}"/>
              </a:ext>
            </a:extLst>
          </p:cNvPr>
          <p:cNvSpPr>
            <a:spLocks noGrp="1"/>
          </p:cNvSpPr>
          <p:nvPr>
            <p:ph type="title"/>
          </p:nvPr>
        </p:nvSpPr>
        <p:spPr/>
        <p:txBody>
          <a:bodyPr/>
          <a:lstStyle/>
          <a:p>
            <a:r>
              <a:rPr lang="en-IN" dirty="0"/>
              <a:t>Prometheus Server</a:t>
            </a:r>
          </a:p>
        </p:txBody>
      </p:sp>
    </p:spTree>
    <p:extLst>
      <p:ext uri="{BB962C8B-B14F-4D97-AF65-F5344CB8AC3E}">
        <p14:creationId xmlns:p14="http://schemas.microsoft.com/office/powerpoint/2010/main" val="172037591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7F09767-4C32-5FA4-1B20-0FF0F5606F46}"/>
              </a:ext>
            </a:extLst>
          </p:cNvPr>
          <p:cNvSpPr>
            <a:spLocks noGrp="1"/>
          </p:cNvSpPr>
          <p:nvPr>
            <p:ph sz="quarter" idx="12"/>
          </p:nvPr>
        </p:nvSpPr>
        <p:spPr>
          <a:xfrm>
            <a:off x="457201" y="1381124"/>
            <a:ext cx="8228012" cy="5306753"/>
          </a:xfrm>
        </p:spPr>
        <p:txBody>
          <a:bodyPr>
            <a:normAutofit/>
          </a:bodyPr>
          <a:lstStyle/>
          <a:p>
            <a:r>
              <a:rPr lang="en-US" dirty="0"/>
              <a:t>Scraping:</a:t>
            </a:r>
          </a:p>
          <a:p>
            <a:pPr lvl="1"/>
            <a:r>
              <a:rPr lang="en-US" dirty="0"/>
              <a:t>Prometheus scrapes metrics from the targets (applications, services, exporters) at a configured interval via HTTP. Each target exposes an endpoint that Prometheus polls for metrics.</a:t>
            </a:r>
          </a:p>
          <a:p>
            <a:r>
              <a:rPr lang="en-US" dirty="0"/>
              <a:t>Storing: </a:t>
            </a:r>
          </a:p>
          <a:p>
            <a:pPr lvl="1"/>
            <a:r>
              <a:rPr lang="en-US" dirty="0"/>
              <a:t>Scraped metrics are stored in Prometheus’s internal time-series database. </a:t>
            </a:r>
          </a:p>
          <a:p>
            <a:pPr lvl="1"/>
            <a:r>
              <a:rPr lang="en-US" dirty="0"/>
              <a:t>Each metric is stored as a time-series, identified by a combination of a metric name and key-value labels.</a:t>
            </a:r>
          </a:p>
          <a:p>
            <a:r>
              <a:rPr lang="en-US" dirty="0"/>
              <a:t>Example metric format:</a:t>
            </a:r>
          </a:p>
          <a:p>
            <a:endParaRPr lang="en-US" dirty="0"/>
          </a:p>
        </p:txBody>
      </p:sp>
      <p:sp>
        <p:nvSpPr>
          <p:cNvPr id="3" name="Title 2">
            <a:extLst>
              <a:ext uri="{FF2B5EF4-FFF2-40B4-BE49-F238E27FC236}">
                <a16:creationId xmlns:a16="http://schemas.microsoft.com/office/drawing/2014/main" id="{E42EE3EC-D662-96DE-967B-822AE5A9AFE6}"/>
              </a:ext>
            </a:extLst>
          </p:cNvPr>
          <p:cNvSpPr>
            <a:spLocks noGrp="1"/>
          </p:cNvSpPr>
          <p:nvPr>
            <p:ph type="title"/>
          </p:nvPr>
        </p:nvSpPr>
        <p:spPr/>
        <p:txBody>
          <a:bodyPr/>
          <a:lstStyle/>
          <a:p>
            <a:r>
              <a:rPr lang="en-IN" dirty="0"/>
              <a:t>Prometheus Data Flow</a:t>
            </a:r>
          </a:p>
        </p:txBody>
      </p:sp>
      <p:pic>
        <p:nvPicPr>
          <p:cNvPr id="6" name="Picture 5">
            <a:extLst>
              <a:ext uri="{FF2B5EF4-FFF2-40B4-BE49-F238E27FC236}">
                <a16:creationId xmlns:a16="http://schemas.microsoft.com/office/drawing/2014/main" id="{0790A188-ED73-BC37-113C-8CD45CC25AF0}"/>
              </a:ext>
            </a:extLst>
          </p:cNvPr>
          <p:cNvPicPr>
            <a:picLocks noChangeAspect="1"/>
          </p:cNvPicPr>
          <p:nvPr/>
        </p:nvPicPr>
        <p:blipFill>
          <a:blip r:embed="rId2"/>
          <a:stretch>
            <a:fillRect/>
          </a:stretch>
        </p:blipFill>
        <p:spPr>
          <a:xfrm>
            <a:off x="1066800" y="6078462"/>
            <a:ext cx="6125430" cy="552527"/>
          </a:xfrm>
          <a:prstGeom prst="rect">
            <a:avLst/>
          </a:prstGeom>
        </p:spPr>
      </p:pic>
    </p:spTree>
    <p:extLst>
      <p:ext uri="{BB962C8B-B14F-4D97-AF65-F5344CB8AC3E}">
        <p14:creationId xmlns:p14="http://schemas.microsoft.com/office/powerpoint/2010/main" val="105859895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7F09767-4C32-5FA4-1B20-0FF0F5606F46}"/>
              </a:ext>
            </a:extLst>
          </p:cNvPr>
          <p:cNvSpPr>
            <a:spLocks noGrp="1"/>
          </p:cNvSpPr>
          <p:nvPr>
            <p:ph sz="quarter" idx="12"/>
          </p:nvPr>
        </p:nvSpPr>
        <p:spPr>
          <a:xfrm>
            <a:off x="457201" y="1381124"/>
            <a:ext cx="8228012" cy="5306753"/>
          </a:xfrm>
        </p:spPr>
        <p:txBody>
          <a:bodyPr>
            <a:normAutofit/>
          </a:bodyPr>
          <a:lstStyle/>
          <a:p>
            <a:r>
              <a:rPr lang="en-US" dirty="0"/>
              <a:t>Querying:</a:t>
            </a:r>
          </a:p>
          <a:p>
            <a:pPr lvl="1"/>
            <a:r>
              <a:rPr lang="en-US" dirty="0"/>
              <a:t>Users or external systems (like dashboards) can query the stored time-series data using PromQL. </a:t>
            </a:r>
          </a:p>
          <a:p>
            <a:pPr lvl="1"/>
            <a:r>
              <a:rPr lang="en-US" dirty="0"/>
              <a:t>Queries can be used to retrieve data for monitoring, debugging, or performance analysis.</a:t>
            </a:r>
          </a:p>
          <a:p>
            <a:pPr lvl="1"/>
            <a:r>
              <a:rPr lang="en-US" dirty="0"/>
              <a:t>Alerting:</a:t>
            </a:r>
          </a:p>
          <a:p>
            <a:pPr lvl="1"/>
            <a:r>
              <a:rPr lang="en-US" dirty="0"/>
              <a:t>Prometheus evaluates alerting rules against the stored data at regular intervals. </a:t>
            </a:r>
          </a:p>
          <a:p>
            <a:pPr lvl="1"/>
            <a:r>
              <a:rPr lang="en-US" dirty="0"/>
              <a:t>When an alert condition is met (e.g., CPU usage &gt; 90% for 5 minutes), an alert is triggered and sent to the Alert manager.</a:t>
            </a:r>
          </a:p>
          <a:p>
            <a:pPr lvl="1"/>
            <a:r>
              <a:rPr lang="en-US" dirty="0"/>
              <a:t>Alert manager processes and routes the alerts to defined destinations like Slack, PagerDuty, or email.</a:t>
            </a:r>
          </a:p>
        </p:txBody>
      </p:sp>
      <p:sp>
        <p:nvSpPr>
          <p:cNvPr id="3" name="Title 2">
            <a:extLst>
              <a:ext uri="{FF2B5EF4-FFF2-40B4-BE49-F238E27FC236}">
                <a16:creationId xmlns:a16="http://schemas.microsoft.com/office/drawing/2014/main" id="{E42EE3EC-D662-96DE-967B-822AE5A9AFE6}"/>
              </a:ext>
            </a:extLst>
          </p:cNvPr>
          <p:cNvSpPr>
            <a:spLocks noGrp="1"/>
          </p:cNvSpPr>
          <p:nvPr>
            <p:ph type="title"/>
          </p:nvPr>
        </p:nvSpPr>
        <p:spPr/>
        <p:txBody>
          <a:bodyPr/>
          <a:lstStyle/>
          <a:p>
            <a:r>
              <a:rPr lang="en-IN" dirty="0"/>
              <a:t>Prometheus Data Flow</a:t>
            </a:r>
          </a:p>
        </p:txBody>
      </p:sp>
    </p:spTree>
    <p:extLst>
      <p:ext uri="{BB962C8B-B14F-4D97-AF65-F5344CB8AC3E}">
        <p14:creationId xmlns:p14="http://schemas.microsoft.com/office/powerpoint/2010/main" val="342868064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3D81262-8088-681B-D2FF-D792AC574031}"/>
              </a:ext>
            </a:extLst>
          </p:cNvPr>
          <p:cNvSpPr>
            <a:spLocks noGrp="1"/>
          </p:cNvSpPr>
          <p:nvPr>
            <p:ph sz="quarter" idx="12"/>
          </p:nvPr>
        </p:nvSpPr>
        <p:spPr>
          <a:xfrm>
            <a:off x="457201" y="1381124"/>
            <a:ext cx="8228012" cy="5095875"/>
          </a:xfrm>
        </p:spPr>
        <p:txBody>
          <a:bodyPr>
            <a:normAutofit lnSpcReduction="10000"/>
          </a:bodyPr>
          <a:lstStyle/>
          <a:p>
            <a:r>
              <a:rPr lang="en-US" dirty="0"/>
              <a:t>Pull-based Model:</a:t>
            </a:r>
          </a:p>
          <a:p>
            <a:pPr lvl="1"/>
            <a:r>
              <a:rPr lang="en-US" dirty="0"/>
              <a:t>Prometheus’s pull model allows it to periodically scrape metrics from targets, making it more efficient and flexible in discovering new services or handling dynamic infrastructure.</a:t>
            </a:r>
          </a:p>
          <a:p>
            <a:r>
              <a:rPr lang="en-US" dirty="0"/>
              <a:t>Time-Series Data Storage:</a:t>
            </a:r>
          </a:p>
          <a:p>
            <a:pPr lvl="1"/>
            <a:r>
              <a:rPr lang="en-US" dirty="0"/>
              <a:t>Prometheus uses a highly optimized time-series database, enabling efficient storage and querying of millions of metrics.</a:t>
            </a:r>
          </a:p>
          <a:p>
            <a:r>
              <a:rPr lang="en-US" dirty="0"/>
              <a:t>Multi-dimensional Data Model:</a:t>
            </a:r>
          </a:p>
          <a:p>
            <a:pPr lvl="1"/>
            <a:r>
              <a:rPr lang="en-US" dirty="0"/>
              <a:t>Prometheus uses labels to add dimensions to metrics, making it easier to filter and group metrics based on these labels.</a:t>
            </a:r>
          </a:p>
          <a:p>
            <a:pPr lvl="1"/>
            <a:endParaRPr lang="en-IN" dirty="0"/>
          </a:p>
        </p:txBody>
      </p:sp>
      <p:sp>
        <p:nvSpPr>
          <p:cNvPr id="3" name="Title 2">
            <a:extLst>
              <a:ext uri="{FF2B5EF4-FFF2-40B4-BE49-F238E27FC236}">
                <a16:creationId xmlns:a16="http://schemas.microsoft.com/office/drawing/2014/main" id="{2235935A-7684-13A0-DE18-C292355C385E}"/>
              </a:ext>
            </a:extLst>
          </p:cNvPr>
          <p:cNvSpPr>
            <a:spLocks noGrp="1"/>
          </p:cNvSpPr>
          <p:nvPr>
            <p:ph type="title"/>
          </p:nvPr>
        </p:nvSpPr>
        <p:spPr/>
        <p:txBody>
          <a:bodyPr/>
          <a:lstStyle/>
          <a:p>
            <a:r>
              <a:rPr lang="en-US" dirty="0"/>
              <a:t>Key Features and Benefits of Prometheus Architecture</a:t>
            </a:r>
            <a:endParaRPr lang="en-IN" dirty="0"/>
          </a:p>
        </p:txBody>
      </p:sp>
    </p:spTree>
    <p:extLst>
      <p:ext uri="{BB962C8B-B14F-4D97-AF65-F5344CB8AC3E}">
        <p14:creationId xmlns:p14="http://schemas.microsoft.com/office/powerpoint/2010/main" val="363297929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3D81262-8088-681B-D2FF-D792AC574031}"/>
              </a:ext>
            </a:extLst>
          </p:cNvPr>
          <p:cNvSpPr>
            <a:spLocks noGrp="1"/>
          </p:cNvSpPr>
          <p:nvPr>
            <p:ph sz="quarter" idx="12"/>
          </p:nvPr>
        </p:nvSpPr>
        <p:spPr>
          <a:xfrm>
            <a:off x="457201" y="1381124"/>
            <a:ext cx="8228012" cy="5248275"/>
          </a:xfrm>
        </p:spPr>
        <p:txBody>
          <a:bodyPr>
            <a:normAutofit/>
          </a:bodyPr>
          <a:lstStyle/>
          <a:p>
            <a:r>
              <a:rPr lang="en-US" dirty="0"/>
              <a:t>PromQL:</a:t>
            </a:r>
          </a:p>
          <a:p>
            <a:pPr lvl="1"/>
            <a:r>
              <a:rPr lang="en-US" dirty="0"/>
              <a:t>The powerful query language enables deep insights into system behavior through metrics aggregation, filtering, and real-time analysis.</a:t>
            </a:r>
          </a:p>
          <a:p>
            <a:r>
              <a:rPr lang="en-US" dirty="0"/>
              <a:t>Service Discovery:</a:t>
            </a:r>
          </a:p>
          <a:p>
            <a:pPr lvl="1"/>
            <a:r>
              <a:rPr lang="en-US" dirty="0"/>
              <a:t>Dynamic environments like Kubernetes benefit from Prometheus’s ability to auto-discover new targets, making it a natural choice for cloud-native monitoring. </a:t>
            </a:r>
          </a:p>
          <a:p>
            <a:r>
              <a:rPr lang="en-US" dirty="0"/>
              <a:t>Self-Contained:</a:t>
            </a:r>
          </a:p>
          <a:p>
            <a:pPr lvl="1"/>
            <a:r>
              <a:rPr lang="en-US" dirty="0"/>
              <a:t>Prometheus operates independently, without external dependencies, and can be scaled by federating multiple Prometheus servers.</a:t>
            </a:r>
          </a:p>
          <a:p>
            <a:pPr lvl="1"/>
            <a:endParaRPr lang="en-IN" dirty="0"/>
          </a:p>
        </p:txBody>
      </p:sp>
      <p:sp>
        <p:nvSpPr>
          <p:cNvPr id="3" name="Title 2">
            <a:extLst>
              <a:ext uri="{FF2B5EF4-FFF2-40B4-BE49-F238E27FC236}">
                <a16:creationId xmlns:a16="http://schemas.microsoft.com/office/drawing/2014/main" id="{2235935A-7684-13A0-DE18-C292355C385E}"/>
              </a:ext>
            </a:extLst>
          </p:cNvPr>
          <p:cNvSpPr>
            <a:spLocks noGrp="1"/>
          </p:cNvSpPr>
          <p:nvPr>
            <p:ph type="title"/>
          </p:nvPr>
        </p:nvSpPr>
        <p:spPr/>
        <p:txBody>
          <a:bodyPr/>
          <a:lstStyle/>
          <a:p>
            <a:r>
              <a:rPr lang="en-US" dirty="0"/>
              <a:t>Key Features and Benefits of Prometheus Architecture</a:t>
            </a:r>
            <a:endParaRPr lang="en-IN" dirty="0"/>
          </a:p>
        </p:txBody>
      </p:sp>
    </p:spTree>
    <p:extLst>
      <p:ext uri="{BB962C8B-B14F-4D97-AF65-F5344CB8AC3E}">
        <p14:creationId xmlns:p14="http://schemas.microsoft.com/office/powerpoint/2010/main" val="192525238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445B0CF-2532-AE92-C8DB-CE6A794990C6}"/>
              </a:ext>
            </a:extLst>
          </p:cNvPr>
          <p:cNvSpPr>
            <a:spLocks noGrp="1"/>
          </p:cNvSpPr>
          <p:nvPr>
            <p:ph sz="quarter" idx="12"/>
          </p:nvPr>
        </p:nvSpPr>
        <p:spPr/>
        <p:txBody>
          <a:bodyPr/>
          <a:lstStyle/>
          <a:p>
            <a:r>
              <a:rPr lang="en-US" dirty="0"/>
              <a:t>Grafana: </a:t>
            </a:r>
          </a:p>
          <a:p>
            <a:pPr lvl="1"/>
            <a:r>
              <a:rPr lang="en-US" dirty="0"/>
              <a:t>Prometheus is often integrated with Grafana for visualizing metrics using dashboards.</a:t>
            </a:r>
          </a:p>
          <a:p>
            <a:r>
              <a:rPr lang="en-US" dirty="0"/>
              <a:t>Thanos/Cortex: </a:t>
            </a:r>
          </a:p>
          <a:p>
            <a:pPr lvl="1"/>
            <a:r>
              <a:rPr lang="en-US" dirty="0"/>
              <a:t>For long-term storage and scalability, Prometheus can be extended with projects like Thanos or Cortex to store metrics across multiple Prometheus instances and enable long-term storage and queries.</a:t>
            </a:r>
            <a:endParaRPr lang="en-IN" dirty="0"/>
          </a:p>
        </p:txBody>
      </p:sp>
      <p:sp>
        <p:nvSpPr>
          <p:cNvPr id="3" name="Title 2">
            <a:extLst>
              <a:ext uri="{FF2B5EF4-FFF2-40B4-BE49-F238E27FC236}">
                <a16:creationId xmlns:a16="http://schemas.microsoft.com/office/drawing/2014/main" id="{9C5594AC-4B5C-DC35-1337-7D5DB6034441}"/>
              </a:ext>
            </a:extLst>
          </p:cNvPr>
          <p:cNvSpPr>
            <a:spLocks noGrp="1"/>
          </p:cNvSpPr>
          <p:nvPr>
            <p:ph type="title"/>
          </p:nvPr>
        </p:nvSpPr>
        <p:spPr/>
        <p:txBody>
          <a:bodyPr/>
          <a:lstStyle/>
          <a:p>
            <a:r>
              <a:rPr lang="en-IN" dirty="0"/>
              <a:t>Integration Systems</a:t>
            </a:r>
          </a:p>
        </p:txBody>
      </p:sp>
    </p:spTree>
    <p:extLst>
      <p:ext uri="{BB962C8B-B14F-4D97-AF65-F5344CB8AC3E}">
        <p14:creationId xmlns:p14="http://schemas.microsoft.com/office/powerpoint/2010/main" val="266539235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37DBB591-3780-012D-97CA-B6D000828BF2}"/>
              </a:ext>
            </a:extLst>
          </p:cNvPr>
          <p:cNvSpPr>
            <a:spLocks noGrp="1"/>
          </p:cNvSpPr>
          <p:nvPr>
            <p:ph sz="quarter" idx="12"/>
          </p:nvPr>
        </p:nvSpPr>
        <p:spPr>
          <a:xfrm>
            <a:off x="449659" y="1243272"/>
            <a:ext cx="8228012" cy="1118928"/>
          </a:xfrm>
        </p:spPr>
        <p:txBody>
          <a:bodyPr>
            <a:normAutofit/>
          </a:bodyPr>
          <a:lstStyle/>
          <a:p>
            <a:r>
              <a:rPr lang="en-IN" dirty="0"/>
              <a:t>echo "</a:t>
            </a:r>
            <a:r>
              <a:rPr lang="en-IN" dirty="0" err="1"/>
              <a:t>example_metric</a:t>
            </a:r>
            <a:r>
              <a:rPr lang="en-IN" dirty="0"/>
              <a:t> 123" | curl --data-binary @- http://localhost:9091/metrics/job/my_job</a:t>
            </a:r>
          </a:p>
        </p:txBody>
      </p:sp>
      <p:sp>
        <p:nvSpPr>
          <p:cNvPr id="3" name="Title 2">
            <a:extLst>
              <a:ext uri="{FF2B5EF4-FFF2-40B4-BE49-F238E27FC236}">
                <a16:creationId xmlns:a16="http://schemas.microsoft.com/office/drawing/2014/main" id="{99F9DAB7-1CCB-843C-E8B9-D012F6BDB1AE}"/>
              </a:ext>
            </a:extLst>
          </p:cNvPr>
          <p:cNvSpPr>
            <a:spLocks noGrp="1"/>
          </p:cNvSpPr>
          <p:nvPr>
            <p:ph type="title"/>
          </p:nvPr>
        </p:nvSpPr>
        <p:spPr/>
        <p:txBody>
          <a:bodyPr/>
          <a:lstStyle/>
          <a:p>
            <a:r>
              <a:rPr lang="en-IN" dirty="0"/>
              <a:t>Push gateway send metrics - </a:t>
            </a:r>
            <a:r>
              <a:rPr lang="en-IN" dirty="0" err="1"/>
              <a:t>Bashscript</a:t>
            </a:r>
            <a:endParaRPr lang="en-IN" dirty="0"/>
          </a:p>
        </p:txBody>
      </p:sp>
      <p:pic>
        <p:nvPicPr>
          <p:cNvPr id="8" name="Picture 7">
            <a:extLst>
              <a:ext uri="{FF2B5EF4-FFF2-40B4-BE49-F238E27FC236}">
                <a16:creationId xmlns:a16="http://schemas.microsoft.com/office/drawing/2014/main" id="{A8FA4006-5AF5-16C8-145B-C87F8A5597BF}"/>
              </a:ext>
            </a:extLst>
          </p:cNvPr>
          <p:cNvPicPr>
            <a:picLocks noChangeAspect="1"/>
          </p:cNvPicPr>
          <p:nvPr/>
        </p:nvPicPr>
        <p:blipFill>
          <a:blip r:embed="rId2"/>
          <a:srcRect b="50000"/>
          <a:stretch/>
        </p:blipFill>
        <p:spPr>
          <a:xfrm>
            <a:off x="43543" y="2362200"/>
            <a:ext cx="9144000" cy="2571750"/>
          </a:xfrm>
          <a:prstGeom prst="rect">
            <a:avLst/>
          </a:prstGeom>
        </p:spPr>
      </p:pic>
      <p:pic>
        <p:nvPicPr>
          <p:cNvPr id="10" name="Picture 9">
            <a:extLst>
              <a:ext uri="{FF2B5EF4-FFF2-40B4-BE49-F238E27FC236}">
                <a16:creationId xmlns:a16="http://schemas.microsoft.com/office/drawing/2014/main" id="{45A82D54-2181-BE10-154A-16EBC63D7301}"/>
              </a:ext>
            </a:extLst>
          </p:cNvPr>
          <p:cNvPicPr>
            <a:picLocks noChangeAspect="1"/>
          </p:cNvPicPr>
          <p:nvPr/>
        </p:nvPicPr>
        <p:blipFill>
          <a:blip r:embed="rId3"/>
          <a:stretch>
            <a:fillRect/>
          </a:stretch>
        </p:blipFill>
        <p:spPr>
          <a:xfrm>
            <a:off x="17106" y="4564808"/>
            <a:ext cx="9144000" cy="2076450"/>
          </a:xfrm>
          <a:prstGeom prst="rect">
            <a:avLst/>
          </a:prstGeom>
        </p:spPr>
      </p:pic>
    </p:spTree>
    <p:extLst>
      <p:ext uri="{BB962C8B-B14F-4D97-AF65-F5344CB8AC3E}">
        <p14:creationId xmlns:p14="http://schemas.microsoft.com/office/powerpoint/2010/main" val="397488160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1"/>
</p:tagLst>
</file>

<file path=ppt/theme/theme1.xml><?xml version="1.0" encoding="utf-8"?>
<a:theme xmlns:a="http://schemas.openxmlformats.org/drawingml/2006/main" name="Pencils_02_2012">
  <a:themeElements>
    <a:clrScheme name="SWF Template">
      <a:dk1>
        <a:srgbClr val="000000"/>
      </a:dk1>
      <a:lt1>
        <a:sysClr val="window" lastClr="FFFFFF"/>
      </a:lt1>
      <a:dk2>
        <a:srgbClr val="002266"/>
      </a:dk2>
      <a:lt2>
        <a:srgbClr val="BBBB00"/>
      </a:lt2>
      <a:accent1>
        <a:srgbClr val="00BBEE"/>
      </a:accent1>
      <a:accent2>
        <a:srgbClr val="FF9900"/>
      </a:accent2>
      <a:accent3>
        <a:srgbClr val="BBBB00"/>
      </a:accent3>
      <a:accent4>
        <a:srgbClr val="002266"/>
      </a:accent4>
      <a:accent5>
        <a:srgbClr val="DD4411"/>
      </a:accent5>
      <a:accent6>
        <a:srgbClr val="E1DD00"/>
      </a:accent6>
      <a:hlink>
        <a:srgbClr val="FF9900"/>
      </a:hlink>
      <a:folHlink>
        <a:srgbClr val="002266"/>
      </a:folHlink>
    </a:clrScheme>
    <a:fontScheme name="Accentur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3104DE32136F4D4F8B91DE44C434FF89" ma:contentTypeVersion="0" ma:contentTypeDescription="Create a new document." ma:contentTypeScope="" ma:versionID="51781ce6f9edcc76a54a87506d8d8857">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514F291-B47C-48A1-B199-EBD0A7B4E780}">
  <ds:schemaRefs>
    <ds:schemaRef ds:uri="http://purl.org/dc/elements/1.1/"/>
    <ds:schemaRef ds:uri="http://www.w3.org/XML/1998/namespace"/>
    <ds:schemaRef ds:uri="http://schemas.microsoft.com/office/2006/metadata/properties"/>
    <ds:schemaRef ds:uri="http://purl.org/dc/dcmitype/"/>
    <ds:schemaRef ds:uri="http://schemas.microsoft.com/office/2006/documentManagement/types"/>
    <ds:schemaRef ds:uri="http://schemas.openxmlformats.org/package/2006/metadata/core-properties"/>
    <ds:schemaRef ds:uri="http://schemas.microsoft.com/office/infopath/2007/PartnerControls"/>
    <ds:schemaRef ds:uri="http://purl.org/dc/terms/"/>
  </ds:schemaRefs>
</ds:datastoreItem>
</file>

<file path=customXml/itemProps2.xml><?xml version="1.0" encoding="utf-8"?>
<ds:datastoreItem xmlns:ds="http://schemas.openxmlformats.org/officeDocument/2006/customXml" ds:itemID="{69A6220E-5020-4ACE-A33D-0A412E4F470D}">
  <ds:schemaRefs>
    <ds:schemaRef ds:uri="http://schemas.microsoft.com/sharepoint/v3/contenttype/forms"/>
  </ds:schemaRefs>
</ds:datastoreItem>
</file>

<file path=customXml/itemProps3.xml><?xml version="1.0" encoding="utf-8"?>
<ds:datastoreItem xmlns:ds="http://schemas.openxmlformats.org/officeDocument/2006/customXml" ds:itemID="{C81C72F5-E8DF-4294-BFF4-1725915F864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Pencils_02_2012</Template>
  <TotalTime>24717</TotalTime>
  <Words>10389</Words>
  <Application>Microsoft Office PowerPoint</Application>
  <PresentationFormat>On-screen Show (4:3)</PresentationFormat>
  <Paragraphs>945</Paragraphs>
  <Slides>262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262</vt:i4>
      </vt:variant>
    </vt:vector>
  </HeadingPairs>
  <TitlesOfParts>
    <vt:vector size="267" baseType="lpstr">
      <vt:lpstr>Arial</vt:lpstr>
      <vt:lpstr>Calibri</vt:lpstr>
      <vt:lpstr>Inter</vt:lpstr>
      <vt:lpstr>Roboto-Regular</vt:lpstr>
      <vt:lpstr>Pencils_02_2012</vt:lpstr>
      <vt:lpstr>PowerPoint Presentation</vt:lpstr>
      <vt:lpstr>Goals</vt:lpstr>
      <vt:lpstr>Observability </vt:lpstr>
      <vt:lpstr>Observability </vt:lpstr>
      <vt:lpstr>Observability </vt:lpstr>
      <vt:lpstr>Observability </vt:lpstr>
      <vt:lpstr>Need for Comprehensive Observability</vt:lpstr>
      <vt:lpstr>Observability vs Monitoring</vt:lpstr>
      <vt:lpstr>Observability vs Monitoring</vt:lpstr>
      <vt:lpstr>Profiling</vt:lpstr>
      <vt:lpstr>Profiling</vt:lpstr>
      <vt:lpstr>Metrics</vt:lpstr>
      <vt:lpstr>Metrics</vt:lpstr>
      <vt:lpstr>Metrics</vt:lpstr>
      <vt:lpstr>Types of Metrics</vt:lpstr>
      <vt:lpstr>Types of Metrics</vt:lpstr>
      <vt:lpstr>Types of Metrics</vt:lpstr>
      <vt:lpstr>Types of Metrics</vt:lpstr>
      <vt:lpstr>Types of Metrics</vt:lpstr>
      <vt:lpstr>Types of Metrics</vt:lpstr>
      <vt:lpstr>Types of Metrics</vt:lpstr>
      <vt:lpstr>Importance of Metrics</vt:lpstr>
      <vt:lpstr>Understand logs and events</vt:lpstr>
      <vt:lpstr>Understand logs and events</vt:lpstr>
      <vt:lpstr>Understand logs and events</vt:lpstr>
      <vt:lpstr>Understand logs and events</vt:lpstr>
      <vt:lpstr>Understand logs and events</vt:lpstr>
      <vt:lpstr>Understand logs and events</vt:lpstr>
      <vt:lpstr>Understand logs and events</vt:lpstr>
      <vt:lpstr>Understand logs and events</vt:lpstr>
      <vt:lpstr>Understand logs and events</vt:lpstr>
      <vt:lpstr>Understand logs and events</vt:lpstr>
      <vt:lpstr>Understand logs and events</vt:lpstr>
      <vt:lpstr>Understand logs and events</vt:lpstr>
      <vt:lpstr>Understand logs and events</vt:lpstr>
      <vt:lpstr>Tracing and Spans</vt:lpstr>
      <vt:lpstr>Tracing and Spans</vt:lpstr>
      <vt:lpstr>Tracing and Spans</vt:lpstr>
      <vt:lpstr>Push vs Pull</vt:lpstr>
      <vt:lpstr>Push vs Pull</vt:lpstr>
      <vt:lpstr>Push vs Pull</vt:lpstr>
      <vt:lpstr>Push vs Pull</vt:lpstr>
      <vt:lpstr>Push vs Pull</vt:lpstr>
      <vt:lpstr>Push vs Pull</vt:lpstr>
      <vt:lpstr>Push vs Pull</vt:lpstr>
      <vt:lpstr>Push vs Pull</vt:lpstr>
      <vt:lpstr>Push vs Pull</vt:lpstr>
      <vt:lpstr>Service Discovery</vt:lpstr>
      <vt:lpstr>Service Discovery</vt:lpstr>
      <vt:lpstr>Service Discovery</vt:lpstr>
      <vt:lpstr>Service Discovery</vt:lpstr>
      <vt:lpstr>Service Discovery</vt:lpstr>
      <vt:lpstr>Service Discovery</vt:lpstr>
      <vt:lpstr>Service Discovery</vt:lpstr>
      <vt:lpstr>Service Discovery</vt:lpstr>
      <vt:lpstr>Service Discovery</vt:lpstr>
      <vt:lpstr>Service Discovery</vt:lpstr>
      <vt:lpstr>SLA vs SLO vs SLI</vt:lpstr>
      <vt:lpstr>Basics of SLOs, SLAs, and SLIs</vt:lpstr>
      <vt:lpstr>Basics of SLOs, SLAs, and SLIs</vt:lpstr>
      <vt:lpstr>Basics of SLOs, SLAs, and SLIs</vt:lpstr>
      <vt:lpstr>Basics of SLOs, SLAs, and SLIs</vt:lpstr>
      <vt:lpstr>Basics of SLOs, SLAs, and SLIs</vt:lpstr>
      <vt:lpstr>Basics of SLOs, SLAs, and SLIs</vt:lpstr>
      <vt:lpstr>PowerPoint Presentation</vt:lpstr>
      <vt:lpstr>Prometheus</vt:lpstr>
      <vt:lpstr>Prometheus Features</vt:lpstr>
      <vt:lpstr>Micrometer Prometheus</vt:lpstr>
      <vt:lpstr>Monitoring Systems</vt:lpstr>
      <vt:lpstr>How Does Prometheus Monitoring Work?</vt:lpstr>
      <vt:lpstr>How Does Prometheus Monitoring Work?</vt:lpstr>
      <vt:lpstr>How Does Prometheus Monitoring Work?</vt:lpstr>
      <vt:lpstr>What Can You Monitor with Prometheus?</vt:lpstr>
      <vt:lpstr>Service Metrics</vt:lpstr>
      <vt:lpstr>Host Metrics</vt:lpstr>
      <vt:lpstr>Website Uptime/Up Status</vt:lpstr>
      <vt:lpstr>Cronjobs</vt:lpstr>
      <vt:lpstr>Prometheus Metric Types</vt:lpstr>
      <vt:lpstr>Prometheus Metric Types</vt:lpstr>
      <vt:lpstr>Prometheus Architecture</vt:lpstr>
      <vt:lpstr>Prometheus Architecture</vt:lpstr>
      <vt:lpstr>Prometheus Architecture</vt:lpstr>
      <vt:lpstr>Prometheus Architecture</vt:lpstr>
      <vt:lpstr>Prometheus Architecture</vt:lpstr>
      <vt:lpstr>Prometheus Architecture</vt:lpstr>
      <vt:lpstr>Prometheus Architecture</vt:lpstr>
      <vt:lpstr>Prometheus Architecture</vt:lpstr>
      <vt:lpstr>Prometheus Architecture</vt:lpstr>
      <vt:lpstr>Prometheus Architecture</vt:lpstr>
      <vt:lpstr>Prometheus Component Architecture</vt:lpstr>
      <vt:lpstr>Prometheus Server</vt:lpstr>
      <vt:lpstr>Prometheus Server</vt:lpstr>
      <vt:lpstr>Prometheus Server</vt:lpstr>
      <vt:lpstr>Prometheus Data Flow</vt:lpstr>
      <vt:lpstr>Prometheus Data Flow</vt:lpstr>
      <vt:lpstr>Key Features and Benefits of Prometheus Architecture</vt:lpstr>
      <vt:lpstr>Key Features and Benefits of Prometheus Architecture</vt:lpstr>
      <vt:lpstr>Integration Systems</vt:lpstr>
      <vt:lpstr>Push gateway send metrics - Bashscript</vt:lpstr>
      <vt:lpstr>Push gateway send metrics - Bashscript</vt:lpstr>
      <vt:lpstr>Push gateway send metrics – Spring boot scheduler</vt:lpstr>
      <vt:lpstr>Push gateway send metrics – Spring boot scheduler</vt:lpstr>
      <vt:lpstr>PromQL</vt:lpstr>
      <vt:lpstr>Core Concepts in PromQL</vt:lpstr>
      <vt:lpstr>Core Concepts in PromQL</vt:lpstr>
      <vt:lpstr>Core Concepts in PromQL</vt:lpstr>
      <vt:lpstr>Selecting Data</vt:lpstr>
      <vt:lpstr>Basic PromQL Queries</vt:lpstr>
      <vt:lpstr>Basic PromQL Queries</vt:lpstr>
      <vt:lpstr>Basic PromQL Queries</vt:lpstr>
      <vt:lpstr>Basic PromQL Queries</vt:lpstr>
      <vt:lpstr>Basic PromQL Queries</vt:lpstr>
      <vt:lpstr>Basic PromQL Queries</vt:lpstr>
      <vt:lpstr>Basic PromQL Queries</vt:lpstr>
      <vt:lpstr>Basic PromQL Queries</vt:lpstr>
      <vt:lpstr>Basic PromQL Queries</vt:lpstr>
      <vt:lpstr>Basic PromQL Queries</vt:lpstr>
      <vt:lpstr>Basic PromQL Queries</vt:lpstr>
      <vt:lpstr>Basic PromQL Queries</vt:lpstr>
      <vt:lpstr>Basic PromQL Queries</vt:lpstr>
      <vt:lpstr>Basic PromQL Queries</vt:lpstr>
      <vt:lpstr>Basic PromQL Queries</vt:lpstr>
      <vt:lpstr>Basic PromQL Queries</vt:lpstr>
      <vt:lpstr>Basic PromQL Queries</vt:lpstr>
      <vt:lpstr>Prometheus Query – JVM Memory Usage</vt:lpstr>
      <vt:lpstr>Prometheus Query – JVM Garbage Collection (GC)</vt:lpstr>
      <vt:lpstr>Prometheus Query –  JVM Threads</vt:lpstr>
      <vt:lpstr>Prometheus Query –  HTTP Request Metrics</vt:lpstr>
      <vt:lpstr>Prometheus Query –  Rate of Change (GC, Memory, etc.)</vt:lpstr>
      <vt:lpstr>Common PromQL Query Types</vt:lpstr>
      <vt:lpstr>Common PromQL Query Types</vt:lpstr>
      <vt:lpstr>Prometheus Query</vt:lpstr>
      <vt:lpstr>Prometheus Query</vt:lpstr>
      <vt:lpstr>Prometheus Query</vt:lpstr>
      <vt:lpstr>Prometheus Query</vt:lpstr>
      <vt:lpstr>Prometheus Query</vt:lpstr>
      <vt:lpstr>Prometheus Query</vt:lpstr>
      <vt:lpstr>Prometheus Query</vt:lpstr>
      <vt:lpstr>Prometheus Query</vt:lpstr>
      <vt:lpstr>Prometheus Query</vt:lpstr>
      <vt:lpstr>Advanced Query Examples</vt:lpstr>
      <vt:lpstr>Advanced Query Examples</vt:lpstr>
      <vt:lpstr>Advanced Query Examples</vt:lpstr>
      <vt:lpstr>Advanced Query Examples</vt:lpstr>
      <vt:lpstr>Advanced Query Examples</vt:lpstr>
      <vt:lpstr>Advanced Query Examples</vt:lpstr>
      <vt:lpstr>Advanced Query Examples</vt:lpstr>
      <vt:lpstr>Advanced Query Examples</vt:lpstr>
      <vt:lpstr>Advanced Query Examples</vt:lpstr>
      <vt:lpstr>Advanced Query Examples</vt:lpstr>
      <vt:lpstr>Advanced Query Examples</vt:lpstr>
      <vt:lpstr>Advanced Query Examples</vt:lpstr>
      <vt:lpstr>Advanced Query Examples</vt:lpstr>
      <vt:lpstr>Advanced Query Examples</vt:lpstr>
      <vt:lpstr>Advanced Query Examples</vt:lpstr>
      <vt:lpstr>Prometheus Query</vt:lpstr>
      <vt:lpstr>JSON API Grafana</vt:lpstr>
      <vt:lpstr>JSON API Grafana</vt:lpstr>
      <vt:lpstr>Prometheus Exporters</vt:lpstr>
      <vt:lpstr>Prometheus Exporters</vt:lpstr>
      <vt:lpstr>Types of Prometheus Exporters</vt:lpstr>
      <vt:lpstr>Types of Prometheus Exporters</vt:lpstr>
      <vt:lpstr>Types of Prometheus Exporters</vt:lpstr>
      <vt:lpstr>How Prometheus Exporters Work</vt:lpstr>
      <vt:lpstr>Example: The Prometheus Node Exporter</vt:lpstr>
      <vt:lpstr>Example: The Prometheus Node Exporter</vt:lpstr>
      <vt:lpstr>Example: The Prometheus Node Exporter</vt:lpstr>
      <vt:lpstr>Example: The Prometheus Node Exporter</vt:lpstr>
      <vt:lpstr>Example: The Prometheus Node Exporter</vt:lpstr>
      <vt:lpstr>Example: The Prometheus Node Exporter</vt:lpstr>
      <vt:lpstr>Node Exporter</vt:lpstr>
      <vt:lpstr>Node Exporter</vt:lpstr>
      <vt:lpstr>Windows Exporter</vt:lpstr>
      <vt:lpstr>Windows Exporter</vt:lpstr>
      <vt:lpstr>Custom Exporter</vt:lpstr>
      <vt:lpstr>Custom Exporter</vt:lpstr>
      <vt:lpstr>Grafana</vt:lpstr>
      <vt:lpstr>Grafana</vt:lpstr>
      <vt:lpstr>Grafana</vt:lpstr>
      <vt:lpstr>Example: The Prometheus Node Exporter</vt:lpstr>
      <vt:lpstr>Statsd-Exporter</vt:lpstr>
      <vt:lpstr>Statsd-Exporter</vt:lpstr>
      <vt:lpstr>Types of Monitoring Systems</vt:lpstr>
      <vt:lpstr>Types of Monitoring Systems</vt:lpstr>
      <vt:lpstr>Types of Monitoring Systems</vt:lpstr>
      <vt:lpstr>Types of Monitoring Systems</vt:lpstr>
      <vt:lpstr>Types of Monitoring Systems</vt:lpstr>
      <vt:lpstr>Types of Monitoring Systems</vt:lpstr>
      <vt:lpstr>Types of Monitoring Systems</vt:lpstr>
      <vt:lpstr>Types of Monitoring Systems</vt:lpstr>
      <vt:lpstr>Prometheus Push gateway</vt:lpstr>
      <vt:lpstr>Prometheus Client Libraries</vt:lpstr>
      <vt:lpstr>Alert Manager Architecture</vt:lpstr>
      <vt:lpstr>Prometheus Alert manager</vt:lpstr>
      <vt:lpstr>Alert Manager Architecture</vt:lpstr>
      <vt:lpstr>Alert Manager Architecture</vt:lpstr>
      <vt:lpstr>Alert Manager Architecture</vt:lpstr>
      <vt:lpstr>Alert Manager Architecture</vt:lpstr>
      <vt:lpstr>Alert Manager Architecture</vt:lpstr>
      <vt:lpstr>Alert Manager Architecture</vt:lpstr>
      <vt:lpstr>Alert Manager Architecture</vt:lpstr>
      <vt:lpstr>Alert Manager Architecture</vt:lpstr>
      <vt:lpstr>Alert Manager Architecture</vt:lpstr>
      <vt:lpstr>Alert Manager Architecture</vt:lpstr>
      <vt:lpstr>Alert Manager Architecture</vt:lpstr>
      <vt:lpstr>Alert Manager Architecture</vt:lpstr>
      <vt:lpstr>Alert Manager Installation</vt:lpstr>
      <vt:lpstr>Alert Manager Installation</vt:lpstr>
      <vt:lpstr>Alerting Rules Overview</vt:lpstr>
      <vt:lpstr>Alerting Rules Overview</vt:lpstr>
      <vt:lpstr>Alerting Rules Overview</vt:lpstr>
      <vt:lpstr>Alerting Rules Overview</vt:lpstr>
      <vt:lpstr>Alerting Rules Overview</vt:lpstr>
      <vt:lpstr>Alerting Rules Overview</vt:lpstr>
      <vt:lpstr>Alerting Rules Overview</vt:lpstr>
      <vt:lpstr>Alerting Rules Overview</vt:lpstr>
      <vt:lpstr>Alerting Rules Overview</vt:lpstr>
      <vt:lpstr>Alerting Rules Overview</vt:lpstr>
      <vt:lpstr>Alerting Rules Overview</vt:lpstr>
      <vt:lpstr>Alerting Rules Overview</vt:lpstr>
      <vt:lpstr>Alerting Rules Overview</vt:lpstr>
      <vt:lpstr>Alerting Rule in values.yml</vt:lpstr>
      <vt:lpstr>Changes in Up History</vt:lpstr>
      <vt:lpstr>Alerting Rule in values.yml</vt:lpstr>
      <vt:lpstr>Slack Receiver</vt:lpstr>
      <vt:lpstr>Slack Receiver</vt:lpstr>
      <vt:lpstr>Slack Receiver</vt:lpstr>
      <vt:lpstr>Webhook Receiver</vt:lpstr>
      <vt:lpstr>Webhook Receiver</vt:lpstr>
      <vt:lpstr>Pager Duty</vt:lpstr>
      <vt:lpstr>Pager Duty</vt:lpstr>
      <vt:lpstr>Pager Duty</vt:lpstr>
      <vt:lpstr>Pager Duty</vt:lpstr>
      <vt:lpstr>Pager Duty</vt:lpstr>
      <vt:lpstr>Pager Duty</vt:lpstr>
      <vt:lpstr>Pager Duty</vt:lpstr>
      <vt:lpstr>Inhibition</vt:lpstr>
      <vt:lpstr>Inhibition</vt:lpstr>
      <vt:lpstr>Inhibition</vt:lpstr>
      <vt:lpstr>Inhibition</vt:lpstr>
      <vt:lpstr>Inhibition</vt:lpstr>
      <vt:lpstr>Inhibition</vt:lpstr>
      <vt:lpstr>Inhibition</vt:lpstr>
      <vt:lpstr>Silencing alerts</vt:lpstr>
      <vt:lpstr>Silencing alerts</vt:lpstr>
      <vt:lpstr>Grafana JSON API with JWT Token</vt:lpstr>
      <vt:lpstr>Grafana JSON API with JWT Token</vt:lpstr>
      <vt:lpstr>Configuring Prometheus to monitor itself</vt:lpstr>
      <vt:lpstr>Configuring Prometheus to monitor itself</vt:lpstr>
      <vt:lpstr>Custom Metrics</vt:lpstr>
      <vt:lpstr>Custom Metrics</vt:lpstr>
      <vt:lpstr>Prometheus Federation</vt:lpstr>
      <vt:lpstr>Prometheus Federation</vt:lpstr>
      <vt:lpstr>Prometheus Federation</vt:lpstr>
      <vt:lpstr>Prometheus Federation</vt:lpstr>
      <vt:lpstr>Prometheus Federation</vt:lpstr>
      <vt:lpstr>How to configure federation in Prometheus</vt:lpstr>
      <vt:lpstr>How to configure federation in Prometheus</vt:lpstr>
      <vt:lpstr>Aggregate Queries in Prometheus</vt:lpstr>
      <vt:lpstr>Grafana</vt:lpstr>
      <vt:lpstr>Grafana</vt:lpstr>
      <vt:lpstr>PowerPoint Presentation</vt:lpstr>
    </vt:vector>
  </TitlesOfParts>
  <Company>Accenture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erica.l.moeser</dc:creator>
  <dc:description/>
  <cp:lastModifiedBy>Parameswari Ettiappan</cp:lastModifiedBy>
  <cp:revision>2871</cp:revision>
  <dcterms:created xsi:type="dcterms:W3CDTF">2012-03-13T15:47:14Z</dcterms:created>
  <dcterms:modified xsi:type="dcterms:W3CDTF">2025-04-10T13:15:13Z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UseProject">
    <vt:lpwstr>1</vt:lpwstr>
  </property>
  <property fmtid="{D5CDD505-2E9C-101B-9397-08002B2CF9AE}" pid="3" name="ArticulatePath">
    <vt:lpwstr>DH_PPT_012012_LEO</vt:lpwstr>
  </property>
  <property fmtid="{D5CDD505-2E9C-101B-9397-08002B2CF9AE}" pid="4" name="ArticulateGUID">
    <vt:lpwstr>AAA9661D-BB09-40B4-9621-E5DD34F7073B</vt:lpwstr>
  </property>
  <property fmtid="{D5CDD505-2E9C-101B-9397-08002B2CF9AE}" pid="5" name="ArticulateProjectFull">
    <vt:lpwstr>F:\PROJECTS\JohnsonBeesley\Accenture\Accenture_PPT_020412_LEO.ppta</vt:lpwstr>
  </property>
  <property fmtid="{D5CDD505-2E9C-101B-9397-08002B2CF9AE}" pid="6" name="ContentTypeId">
    <vt:lpwstr>0x0101003104DE32136F4D4F8B91DE44C434FF89</vt:lpwstr>
  </property>
</Properties>
</file>